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85" r:id="rId3"/>
    <p:sldId id="260" r:id="rId4"/>
    <p:sldId id="261" r:id="rId5"/>
    <p:sldId id="262" r:id="rId6"/>
    <p:sldId id="263" r:id="rId7"/>
    <p:sldId id="264" r:id="rId8"/>
    <p:sldId id="265" r:id="rId9"/>
    <p:sldId id="281" r:id="rId10"/>
    <p:sldId id="266" r:id="rId11"/>
    <p:sldId id="267" r:id="rId12"/>
    <p:sldId id="282" r:id="rId13"/>
    <p:sldId id="259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3" r:id="rId28"/>
    <p:sldId id="284" r:id="rId29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3318F"/>
    <a:srgbClr val="33CCCC"/>
    <a:srgbClr val="21A0FF"/>
    <a:srgbClr val="0091FE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olo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ottotitolo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Segnaposto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19" name="Segnaposto piè di pagina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egnaposto numero diapositiva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itaglia e arrotonda singolo angolo rettangolo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olo rettangolo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igura a mano libera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igura a mano libera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igura a mano libera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igura a mano libera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egnaposto titolo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Segnaposto testo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8017B1A-A0CD-428B-AA22-98449A5DF153}" type="datetimeFigureOut">
              <a:rPr lang="it-IT" smtClean="0"/>
              <a:pPr/>
              <a:t>11/05/2016</a:t>
            </a:fld>
            <a:endParaRPr lang="it-IT"/>
          </a:p>
        </p:txBody>
      </p:sp>
      <p:sp>
        <p:nvSpPr>
          <p:cNvPr id="22" name="Segnaposto piè di pagina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egnaposto numero diapositiva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0CCD43F-2C04-48A4-9C96-3CCDE68AF243}" type="slidenum">
              <a:rPr lang="it-IT" smtClean="0"/>
              <a:pPr/>
              <a:t>‹N›</a:t>
            </a:fld>
            <a:endParaRPr lang="it-IT"/>
          </a:p>
        </p:txBody>
      </p:sp>
      <p:grpSp>
        <p:nvGrpSpPr>
          <p:cNvPr id="2" name="Gruppo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igura a mano libera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igura a mano libera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0" y="785794"/>
            <a:ext cx="9144000" cy="4572032"/>
          </a:xfrm>
        </p:spPr>
        <p:txBody>
          <a:bodyPr>
            <a:normAutofit fontScale="90000"/>
          </a:bodyPr>
          <a:lstStyle/>
          <a:p>
            <a:pPr algn="ctr"/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600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Convegno Interprovinciale</a:t>
            </a: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r>
              <a:rPr lang="it-IT" sz="3600" b="0" dirty="0" smtClean="0">
                <a:solidFill>
                  <a:schemeClr val="tx1"/>
                </a:solidFill>
                <a:effectLst/>
              </a:rPr>
              <a:t>“</a:t>
            </a:r>
            <a:r>
              <a:rPr lang="it-IT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Disturbi dell’attenzione ed iperattività in età scolare:</a:t>
            </a:r>
            <a:br>
              <a:rPr lang="it-IT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36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dalla valutazione medica alle strategie inclusive”</a:t>
            </a:r>
            <a:r>
              <a:rPr lang="it-IT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Istituto Comprensivo Statale “Don </a:t>
            </a:r>
            <a:r>
              <a:rPr lang="it-IT" sz="4000" b="0" dirty="0" err="1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Milani-Sala</a:t>
            </a:r>
            <a:r>
              <a:rPr lang="it-IT" sz="4000" b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”</a:t>
            </a:r>
            <a:br>
              <a:rPr lang="it-IT" sz="4000" b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sz="4000" b="0" dirty="0" smtClean="0">
                <a:ln>
                  <a:solidFill>
                    <a:schemeClr val="accent1">
                      <a:lumMod val="60000"/>
                      <a:lumOff val="40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Catanzaro</a:t>
            </a:r>
            <a:r>
              <a:rPr lang="it-IT" sz="4000" b="0" dirty="0" smtClean="0">
                <a:solidFill>
                  <a:schemeClr val="tx1"/>
                </a:solidFill>
                <a:effectLst/>
              </a:rPr>
              <a:t/>
            </a:r>
            <a:br>
              <a:rPr lang="it-IT" sz="4000" b="0" dirty="0" smtClean="0">
                <a:solidFill>
                  <a:schemeClr val="tx1"/>
                </a:solidFill>
                <a:effectLst/>
              </a:rPr>
            </a:br>
            <a:endParaRPr lang="it-IT" sz="4000" b="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28596" y="4643446"/>
            <a:ext cx="7854696" cy="1571636"/>
          </a:xfrm>
        </p:spPr>
        <p:txBody>
          <a:bodyPr>
            <a:normAutofit fontScale="92500" lnSpcReduction="20000"/>
          </a:bodyPr>
          <a:lstStyle/>
          <a:p>
            <a:pPr algn="ctr"/>
            <a:endParaRPr lang="it-IT" sz="3600" dirty="0" smtClean="0">
              <a:latin typeface="+mj-lt"/>
            </a:endParaRPr>
          </a:p>
          <a:p>
            <a:pPr algn="ctr"/>
            <a:endParaRPr lang="it-IT" sz="3600" dirty="0" smtClean="0">
              <a:latin typeface="+mj-lt"/>
            </a:endParaRPr>
          </a:p>
          <a:p>
            <a:pPr algn="ctr"/>
            <a:r>
              <a:rPr lang="it-IT" sz="3600" b="1" dirty="0" smtClean="0">
                <a:ln w="12700">
                  <a:solidFill>
                    <a:srgbClr val="0070C0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</a:rPr>
              <a:t>    12 maggio 2016</a:t>
            </a:r>
            <a:endParaRPr lang="it-IT" sz="3600" b="1" dirty="0">
              <a:ln w="12700">
                <a:solidFill>
                  <a:srgbClr val="0070C0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472518" cy="532449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dirty="0" smtClean="0"/>
              <a:t>      </a:t>
            </a:r>
            <a:r>
              <a:rPr lang="it-IT" b="1" dirty="0" smtClean="0">
                <a:latin typeface="+mj-lt"/>
              </a:rPr>
              <a:t>Gli stessi alunni possono talvolta presentare difficoltà</a:t>
            </a:r>
            <a:r>
              <a:rPr lang="it-IT" dirty="0" smtClean="0">
                <a:latin typeface="+mj-lt"/>
              </a:rPr>
              <a:t>: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• nel </a:t>
            </a:r>
            <a:r>
              <a:rPr lang="it-IT" b="1" dirty="0" smtClean="0">
                <a:latin typeface="+mj-lt"/>
              </a:rPr>
              <a:t>costruire e mantenere relazioni positive</a:t>
            </a:r>
            <a:r>
              <a:rPr lang="it-IT" dirty="0" smtClean="0">
                <a:latin typeface="+mj-lt"/>
              </a:rPr>
              <a:t> con i coetanei 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• nell'</a:t>
            </a:r>
            <a:r>
              <a:rPr lang="it-IT" b="1" dirty="0" smtClean="0">
                <a:latin typeface="+mj-lt"/>
              </a:rPr>
              <a:t>autoregolare le proprie emozioni 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• nell'</a:t>
            </a:r>
            <a:r>
              <a:rPr lang="it-IT" b="1" dirty="0" smtClean="0">
                <a:latin typeface="+mj-lt"/>
              </a:rPr>
              <a:t>affrontar</a:t>
            </a:r>
            <a:r>
              <a:rPr lang="it-IT" dirty="0" smtClean="0">
                <a:latin typeface="+mj-lt"/>
              </a:rPr>
              <a:t>e adeguatamente </a:t>
            </a:r>
            <a:r>
              <a:rPr lang="it-IT" b="1" dirty="0" smtClean="0">
                <a:latin typeface="+mj-lt"/>
              </a:rPr>
              <a:t>situazioni di frustrazione </a:t>
            </a:r>
            <a:r>
              <a:rPr lang="it-IT" dirty="0" smtClean="0">
                <a:latin typeface="+mj-lt"/>
              </a:rPr>
              <a:t>imparando a posticipare la gratificazione 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• nel gestire il livello di </a:t>
            </a:r>
            <a:r>
              <a:rPr lang="it-IT" b="1" dirty="0" smtClean="0">
                <a:latin typeface="+mj-lt"/>
              </a:rPr>
              <a:t>motivazione</a:t>
            </a:r>
            <a:r>
              <a:rPr lang="it-IT" dirty="0" smtClean="0">
                <a:latin typeface="+mj-lt"/>
              </a:rPr>
              <a:t> interna approdando molto precocemente ad uno stato di “</a:t>
            </a:r>
            <a:r>
              <a:rPr lang="it-IT" b="1" dirty="0" smtClean="0">
                <a:latin typeface="+mj-lt"/>
              </a:rPr>
              <a:t>noia</a:t>
            </a:r>
            <a:r>
              <a:rPr lang="it-IT" dirty="0" smtClean="0">
                <a:latin typeface="+mj-lt"/>
              </a:rPr>
              <a:t>”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 • nell'evitare stati di </a:t>
            </a:r>
            <a:r>
              <a:rPr lang="it-IT" b="1" dirty="0" smtClean="0">
                <a:latin typeface="+mj-lt"/>
              </a:rPr>
              <a:t>eccessiva demoralizzazione e ansia</a:t>
            </a:r>
            <a:r>
              <a:rPr lang="it-IT" dirty="0" smtClean="0">
                <a:latin typeface="+mj-lt"/>
              </a:rPr>
              <a:t> 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• nel </a:t>
            </a:r>
            <a:r>
              <a:rPr lang="it-IT" b="1" dirty="0" smtClean="0">
                <a:latin typeface="+mj-lt"/>
              </a:rPr>
              <a:t>controllare</a:t>
            </a:r>
            <a:r>
              <a:rPr lang="it-IT" dirty="0" smtClean="0">
                <a:latin typeface="+mj-lt"/>
              </a:rPr>
              <a:t> livelli di </a:t>
            </a:r>
            <a:r>
              <a:rPr lang="it-IT" b="1" dirty="0" smtClean="0">
                <a:latin typeface="+mj-lt"/>
              </a:rPr>
              <a:t>aggressività </a:t>
            </a:r>
          </a:p>
          <a:p>
            <a:pPr>
              <a:buNone/>
            </a:pPr>
            <a:r>
              <a:rPr lang="it-IT" dirty="0" smtClean="0">
                <a:latin typeface="+mj-lt"/>
              </a:rPr>
              <a:t>• nel </a:t>
            </a:r>
            <a:r>
              <a:rPr lang="it-IT" b="1" dirty="0" smtClean="0">
                <a:latin typeface="+mj-lt"/>
              </a:rPr>
              <a:t>seguire i ritmi di apprendimento della classe </a:t>
            </a:r>
            <a:r>
              <a:rPr lang="it-IT" dirty="0" smtClean="0">
                <a:latin typeface="+mj-lt"/>
              </a:rPr>
              <a:t>a causa delle difficoltà </a:t>
            </a:r>
            <a:r>
              <a:rPr lang="it-IT" dirty="0" err="1" smtClean="0">
                <a:latin typeface="+mj-lt"/>
              </a:rPr>
              <a:t>attentive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64360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dirty="0" smtClean="0">
                <a:latin typeface="+mj-lt"/>
              </a:rPr>
              <a:t>Il 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protocollo operativo </a:t>
            </a:r>
            <a:r>
              <a:rPr lang="it-IT" dirty="0" smtClean="0">
                <a:latin typeface="+mj-lt"/>
              </a:rPr>
              <a:t>indicato nel suddetto documento utile a migliorare l’apprendimento ed il comportamento degli alunni con ADHD in classe, prevede i seguenti punti.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 Viene preliminarmente ritenuto opportuno che il </a:t>
            </a:r>
            <a:r>
              <a:rPr lang="it-IT" b="1" dirty="0" smtClean="0">
                <a:latin typeface="+mj-lt"/>
              </a:rPr>
              <a:t>Dirigente Scolastico venga contattato dalla famiglia che presenta l’evidenza della problematica del proprio </a:t>
            </a:r>
            <a:r>
              <a:rPr lang="it-IT" dirty="0" smtClean="0">
                <a:latin typeface="+mj-lt"/>
              </a:rPr>
              <a:t>figlio/a. Tutta la </a:t>
            </a:r>
            <a:r>
              <a:rPr lang="it-IT" b="1" dirty="0" smtClean="0">
                <a:latin typeface="+mj-lt"/>
              </a:rPr>
              <a:t>documentazione</a:t>
            </a:r>
            <a:r>
              <a:rPr lang="it-IT" dirty="0" smtClean="0">
                <a:latin typeface="+mj-lt"/>
              </a:rPr>
              <a:t> dovrebbe essere inserita nel protocollo riservato. </a:t>
            </a:r>
            <a:r>
              <a:rPr lang="it-IT" i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O viceversa, può anche essere il Dirigente che contatta la famiglia</a:t>
            </a:r>
            <a:r>
              <a:rPr lang="it-IT" i="1" dirty="0" smtClean="0">
                <a:latin typeface="+mj-lt"/>
              </a:rPr>
              <a:t>.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 Sarebbe utile che il </a:t>
            </a:r>
            <a:r>
              <a:rPr lang="it-IT" b="1" dirty="0" smtClean="0">
                <a:latin typeface="+mj-lt"/>
              </a:rPr>
              <a:t>Dirigente Scolastico allerti i docenti </a:t>
            </a:r>
            <a:r>
              <a:rPr lang="it-IT" dirty="0" smtClean="0">
                <a:latin typeface="+mj-lt"/>
              </a:rPr>
              <a:t>prevalenti </a:t>
            </a:r>
            <a:r>
              <a:rPr lang="it-IT" b="1" dirty="0" smtClean="0">
                <a:latin typeface="+mj-lt"/>
              </a:rPr>
              <a:t>o i coordinatori di classe </a:t>
            </a:r>
            <a:r>
              <a:rPr lang="it-IT" dirty="0" smtClean="0">
                <a:latin typeface="+mj-lt"/>
              </a:rPr>
              <a:t>in merito all’evidenza del caso.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 Tutti i </a:t>
            </a:r>
            <a:r>
              <a:rPr lang="it-IT" b="1" dirty="0" smtClean="0">
                <a:latin typeface="+mj-lt"/>
              </a:rPr>
              <a:t>docenti della classe</a:t>
            </a:r>
            <a:r>
              <a:rPr lang="it-IT" dirty="0" smtClean="0">
                <a:latin typeface="+mj-lt"/>
              </a:rPr>
              <a:t> in cui è presente un alunno con ADHD </a:t>
            </a:r>
            <a:r>
              <a:rPr lang="it-IT" b="1" dirty="0" smtClean="0">
                <a:latin typeface="+mj-lt"/>
              </a:rPr>
              <a:t>dovrebbero prendere visione della documentazione clinica </a:t>
            </a:r>
            <a:r>
              <a:rPr lang="it-IT" dirty="0" smtClean="0">
                <a:latin typeface="+mj-lt"/>
              </a:rPr>
              <a:t>dell’alunno rilasciata da un servizio specialistico  (caratteristiche del Disturbo, diagnosi e indicazioni di trattamento, suggerimenti </a:t>
            </a:r>
            <a:r>
              <a:rPr lang="it-IT" dirty="0" err="1" smtClean="0">
                <a:latin typeface="+mj-lt"/>
              </a:rPr>
              <a:t>psico-educativi</a:t>
            </a:r>
            <a:r>
              <a:rPr lang="it-IT" dirty="0" smtClean="0">
                <a:latin typeface="+mj-lt"/>
              </a:rPr>
              <a:t>).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 algn="just">
              <a:buNone/>
            </a:pPr>
            <a:r>
              <a:rPr lang="it-IT" dirty="0" smtClean="0"/>
              <a:t>  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Gli </a:t>
            </a:r>
            <a:r>
              <a:rPr lang="it-IT" b="1" dirty="0" smtClean="0">
                <a:latin typeface="+mj-lt"/>
              </a:rPr>
              <a:t>insegnanti</a:t>
            </a:r>
            <a:r>
              <a:rPr lang="it-IT" dirty="0" smtClean="0">
                <a:latin typeface="+mj-lt"/>
              </a:rPr>
              <a:t> sono invitati a </a:t>
            </a:r>
            <a:r>
              <a:rPr lang="it-IT" b="1" dirty="0" smtClean="0">
                <a:latin typeface="+mj-lt"/>
              </a:rPr>
              <a:t>tenere contatti con i genitori del bambino e con gli specialisti </a:t>
            </a:r>
            <a:r>
              <a:rPr lang="it-IT" dirty="0" smtClean="0">
                <a:latin typeface="+mj-lt"/>
              </a:rPr>
              <a:t>che lo seguono, per un opportuno </a:t>
            </a:r>
            <a:r>
              <a:rPr lang="it-IT" b="1" dirty="0" smtClean="0">
                <a:latin typeface="+mj-lt"/>
              </a:rPr>
              <a:t>scambio di informazioni </a:t>
            </a:r>
            <a:r>
              <a:rPr lang="it-IT" dirty="0" smtClean="0">
                <a:latin typeface="+mj-lt"/>
              </a:rPr>
              <a:t>e per una g</a:t>
            </a:r>
            <a:r>
              <a:rPr lang="it-IT" b="1" dirty="0" smtClean="0">
                <a:latin typeface="+mj-lt"/>
              </a:rPr>
              <a:t>estione condivisa di progetti educativi </a:t>
            </a:r>
            <a:r>
              <a:rPr lang="it-IT" dirty="0" smtClean="0">
                <a:latin typeface="+mj-lt"/>
              </a:rPr>
              <a:t>appositamente </a:t>
            </a:r>
            <a:r>
              <a:rPr lang="it-IT" dirty="0" smtClean="0">
                <a:latin typeface="+mj-lt"/>
              </a:rPr>
              <a:t>studiati.</a:t>
            </a:r>
            <a:endParaRPr lang="it-IT" dirty="0" smtClean="0">
              <a:latin typeface="+mj-lt"/>
            </a:endParaRP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I docenti, </a:t>
            </a:r>
            <a:r>
              <a:rPr lang="it-IT" b="1" dirty="0" smtClean="0">
                <a:latin typeface="+mj-lt"/>
              </a:rPr>
              <a:t>di concerto con gli operatori clinici</a:t>
            </a:r>
            <a:r>
              <a:rPr lang="it-IT" dirty="0" smtClean="0">
                <a:latin typeface="+mj-lt"/>
              </a:rPr>
              <a:t> che gestiscono la diagnosi e cura dell’alunno, dovrebbero a questo punto </a:t>
            </a:r>
            <a:r>
              <a:rPr lang="it-IT" b="1" dirty="0" smtClean="0">
                <a:latin typeface="+mj-lt"/>
              </a:rPr>
              <a:t>definire le strategie </a:t>
            </a:r>
            <a:r>
              <a:rPr lang="it-IT" b="1" dirty="0" err="1" smtClean="0">
                <a:latin typeface="+mj-lt"/>
              </a:rPr>
              <a:t>metodologico-didattiche</a:t>
            </a:r>
            <a:r>
              <a:rPr lang="it-IT" dirty="0" smtClean="0">
                <a:latin typeface="+mj-lt"/>
              </a:rPr>
              <a:t> per favorire un migliore adattamento scolastico e sviluppo emotivo e comportamentale.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it-IT" sz="2800" dirty="0" smtClean="0">
                <a:latin typeface="+mj-lt"/>
              </a:rPr>
              <a:t>       </a:t>
            </a:r>
            <a:r>
              <a:rPr lang="it-IT" sz="2800" b="1" dirty="0" smtClean="0">
                <a:latin typeface="+mj-lt"/>
              </a:rPr>
              <a:t>In sintesi, si ritiene opportuno che tutti i docenti</a:t>
            </a:r>
            <a:r>
              <a:rPr lang="it-IT" sz="2800" dirty="0" smtClean="0">
                <a:latin typeface="+mj-lt"/>
              </a:rPr>
              <a:t>:</a:t>
            </a:r>
          </a:p>
          <a:p>
            <a:pPr algn="just">
              <a:buNone/>
            </a:pPr>
            <a:r>
              <a:rPr lang="it-IT" sz="2800" dirty="0" smtClean="0">
                <a:latin typeface="+mj-lt"/>
              </a:rPr>
              <a:t> • </a:t>
            </a:r>
            <a:r>
              <a:rPr lang="it-IT" sz="2800" b="1" dirty="0" smtClean="0">
                <a:latin typeface="+mj-lt"/>
              </a:rPr>
              <a:t>predispongano l’ambiente</a:t>
            </a:r>
            <a:r>
              <a:rPr lang="it-IT" sz="2800" dirty="0" smtClean="0">
                <a:latin typeface="+mj-lt"/>
              </a:rPr>
              <a:t> nel quale viene inserito lo studente con ADHD in modo tale da </a:t>
            </a:r>
            <a:r>
              <a:rPr lang="it-IT" sz="2800" b="1" dirty="0" smtClean="0">
                <a:latin typeface="+mj-lt"/>
              </a:rPr>
              <a:t>ridurre al minimo le fonti di distrazione </a:t>
            </a:r>
          </a:p>
          <a:p>
            <a:pPr algn="just">
              <a:buNone/>
            </a:pPr>
            <a:r>
              <a:rPr lang="it-IT" sz="2800" dirty="0" smtClean="0">
                <a:latin typeface="+mj-lt"/>
              </a:rPr>
              <a:t>• prevedano </a:t>
            </a:r>
            <a:r>
              <a:rPr lang="it-IT" sz="2800" b="1" dirty="0" smtClean="0">
                <a:latin typeface="+mj-lt"/>
              </a:rPr>
              <a:t>l’utilizzo di tecniche educative </a:t>
            </a:r>
            <a:r>
              <a:rPr lang="it-IT" sz="2800" dirty="0" smtClean="0">
                <a:latin typeface="+mj-lt"/>
              </a:rPr>
              <a:t>di documentata efficacia (es. aiuti visivi, introduzione di routine, tempi di lavoro brevi o con piccole pause, gratificazioni immediate, procedure di controllo degli antecedenti e conseguenti). </a:t>
            </a:r>
          </a:p>
          <a:p>
            <a:pPr>
              <a:buNone/>
            </a:pP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543956" cy="525305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 smtClean="0">
                <a:latin typeface="+mj-lt"/>
              </a:rPr>
              <a:t>   I docenti inoltre dovrebbero avvalersi dei seguenti suggerimenti: </a:t>
            </a:r>
          </a:p>
          <a:p>
            <a:pPr marL="514350" indent="-514350" algn="just">
              <a:buAutoNum type="arabicPeriod"/>
            </a:pPr>
            <a:r>
              <a:rPr lang="it-IT" b="1" dirty="0" smtClean="0">
                <a:latin typeface="+mj-lt"/>
              </a:rPr>
              <a:t>Definire</a:t>
            </a:r>
            <a:r>
              <a:rPr lang="it-IT" dirty="0" smtClean="0">
                <a:latin typeface="+mj-lt"/>
              </a:rPr>
              <a:t> con tutti gli studenti  </a:t>
            </a:r>
            <a:r>
              <a:rPr lang="it-IT" b="1" dirty="0" smtClean="0">
                <a:latin typeface="+mj-lt"/>
              </a:rPr>
              <a:t>poche e chiare regole </a:t>
            </a:r>
            <a:r>
              <a:rPr lang="it-IT" dirty="0" smtClean="0">
                <a:latin typeface="+mj-lt"/>
              </a:rPr>
              <a:t>di comportamento da  mantenere all’interno della classe.</a:t>
            </a:r>
          </a:p>
          <a:p>
            <a:pPr marL="514350" indent="-514350" algn="just">
              <a:buAutoNum type="arabicPeriod"/>
            </a:pPr>
            <a:r>
              <a:rPr lang="it-IT" b="1" dirty="0" smtClean="0">
                <a:latin typeface="+mj-lt"/>
              </a:rPr>
              <a:t>Concordare</a:t>
            </a:r>
            <a:r>
              <a:rPr lang="it-IT" dirty="0" smtClean="0">
                <a:latin typeface="+mj-lt"/>
              </a:rPr>
              <a:t> con l'alunno piccoli e </a:t>
            </a:r>
            <a:r>
              <a:rPr lang="it-IT" b="1" dirty="0" smtClean="0">
                <a:latin typeface="+mj-lt"/>
              </a:rPr>
              <a:t>realistici obiettivi comportamentali e didattici </a:t>
            </a:r>
            <a:r>
              <a:rPr lang="it-IT" dirty="0" smtClean="0">
                <a:latin typeface="+mj-lt"/>
              </a:rPr>
              <a:t>da raggiungere nel giro di qualche settimana.</a:t>
            </a:r>
          </a:p>
          <a:p>
            <a:pPr marL="514350" indent="-514350" algn="just">
              <a:buAutoNum type="arabicPeriod"/>
            </a:pPr>
            <a:r>
              <a:rPr lang="it-IT" b="1" dirty="0" smtClean="0">
                <a:latin typeface="+mj-lt"/>
              </a:rPr>
              <a:t>Allenare il bambino ad organizzare il proprio banco </a:t>
            </a:r>
            <a:r>
              <a:rPr lang="it-IT" dirty="0" smtClean="0">
                <a:latin typeface="+mj-lt"/>
              </a:rPr>
              <a:t>in modo da avere solo il materiale necessario per la lezione del momento. </a:t>
            </a:r>
          </a:p>
          <a:p>
            <a:pPr marL="514350" indent="-514350" algn="just">
              <a:buAutoNum type="arabicPeriod"/>
            </a:pPr>
            <a:r>
              <a:rPr lang="it-IT" dirty="0" smtClean="0">
                <a:latin typeface="+mj-lt"/>
              </a:rPr>
              <a:t>Occuparsi stabilmente della corretta scrittura dei compiti sul </a:t>
            </a:r>
            <a:r>
              <a:rPr lang="it-IT" b="1" dirty="0" smtClean="0">
                <a:latin typeface="+mj-lt"/>
              </a:rPr>
              <a:t>diario.</a:t>
            </a:r>
          </a:p>
          <a:p>
            <a:pPr marL="514350" indent="-514350" algn="just">
              <a:buAutoNum type="arabicPeriod"/>
            </a:pPr>
            <a:r>
              <a:rPr lang="it-IT" dirty="0" smtClean="0">
                <a:latin typeface="+mj-lt"/>
              </a:rPr>
              <a:t>Incoraggiare </a:t>
            </a:r>
            <a:r>
              <a:rPr lang="it-IT" b="1" dirty="0" smtClean="0">
                <a:latin typeface="+mj-lt"/>
              </a:rPr>
              <a:t>l’uso di diagrammi di flusso, tracce, tabelle , </a:t>
            </a:r>
            <a:r>
              <a:rPr lang="it-IT" dirty="0" smtClean="0">
                <a:latin typeface="+mj-lt"/>
              </a:rPr>
              <a:t>parole chiave per favorire l’apprendimento e sviluppare la comunicazione e l’attenzione. 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00726"/>
          </a:xfrm>
        </p:spPr>
        <p:txBody>
          <a:bodyPr>
            <a:normAutofit fontScale="92500" lnSpcReduction="10000"/>
          </a:bodyPr>
          <a:lstStyle/>
          <a:p>
            <a:pPr marL="514350" indent="-514350" algn="just">
              <a:buNone/>
            </a:pPr>
            <a:r>
              <a:rPr lang="it-IT" dirty="0" smtClean="0"/>
              <a:t> </a:t>
            </a:r>
            <a:r>
              <a:rPr lang="it-IT" dirty="0" smtClean="0">
                <a:latin typeface="+mj-lt"/>
              </a:rPr>
              <a:t>6.  Favorire </a:t>
            </a:r>
            <a:r>
              <a:rPr lang="it-IT" b="1" dirty="0" smtClean="0">
                <a:latin typeface="+mj-lt"/>
              </a:rPr>
              <a:t>l’uso del computer </a:t>
            </a:r>
            <a:r>
              <a:rPr lang="it-IT" dirty="0" smtClean="0">
                <a:latin typeface="+mj-lt"/>
              </a:rPr>
              <a:t>e di enciclopedie multimediali, vocabolari su </a:t>
            </a:r>
            <a:r>
              <a:rPr lang="it-IT" dirty="0" err="1" smtClean="0">
                <a:latin typeface="+mj-lt"/>
              </a:rPr>
              <a:t>CD</a:t>
            </a:r>
            <a:r>
              <a:rPr lang="it-IT" dirty="0" smtClean="0">
                <a:latin typeface="+mj-lt"/>
              </a:rPr>
              <a:t>, ecc. </a:t>
            </a:r>
          </a:p>
          <a:p>
            <a:pPr marL="514350" indent="-514350" algn="just">
              <a:buNone/>
            </a:pPr>
            <a:r>
              <a:rPr lang="it-IT" dirty="0" smtClean="0">
                <a:latin typeface="+mj-lt"/>
              </a:rPr>
              <a:t> 7. Assicurarsi che, durante l'</a:t>
            </a:r>
            <a:r>
              <a:rPr lang="it-IT" b="1" dirty="0" smtClean="0">
                <a:latin typeface="+mj-lt"/>
              </a:rPr>
              <a:t>interrogazione</a:t>
            </a:r>
            <a:r>
              <a:rPr lang="it-IT" dirty="0" smtClean="0">
                <a:latin typeface="+mj-lt"/>
              </a:rPr>
              <a:t>, l'alunno abbia ascoltato e riflettuto sulla domanda  e incoraggiare una </a:t>
            </a:r>
            <a:r>
              <a:rPr lang="it-IT" b="1" dirty="0" smtClean="0">
                <a:latin typeface="+mj-lt"/>
              </a:rPr>
              <a:t>seconda risposta </a:t>
            </a:r>
            <a:r>
              <a:rPr lang="it-IT" dirty="0" smtClean="0">
                <a:latin typeface="+mj-lt"/>
              </a:rPr>
              <a:t>qualora tenda a rispondere frettolosamente. </a:t>
            </a:r>
          </a:p>
          <a:p>
            <a:pPr marL="514350" indent="-514350" algn="just">
              <a:buNone/>
            </a:pPr>
            <a:r>
              <a:rPr lang="it-IT" dirty="0" smtClean="0">
                <a:latin typeface="+mj-lt"/>
              </a:rPr>
              <a:t> 8.  Organizzare </a:t>
            </a:r>
            <a:r>
              <a:rPr lang="it-IT" b="1" dirty="0" smtClean="0">
                <a:latin typeface="+mj-lt"/>
              </a:rPr>
              <a:t>prove scritte suddivise in più parti </a:t>
            </a:r>
            <a:r>
              <a:rPr lang="it-IT" dirty="0" smtClean="0">
                <a:latin typeface="+mj-lt"/>
              </a:rPr>
              <a:t>e invitare lo studente ad effettuare un accurato controllo del proprio compito prima di consegnarlo. </a:t>
            </a:r>
          </a:p>
          <a:p>
            <a:pPr marL="514350" indent="-514350" algn="just">
              <a:buNone/>
            </a:pPr>
            <a:r>
              <a:rPr lang="it-IT" dirty="0" smtClean="0">
                <a:latin typeface="+mj-lt"/>
              </a:rPr>
              <a:t> 9.  Comunicare  chiaramente i </a:t>
            </a:r>
            <a:r>
              <a:rPr lang="it-IT" b="1" dirty="0" smtClean="0">
                <a:latin typeface="+mj-lt"/>
              </a:rPr>
              <a:t>tempi necessari per l’esecuzione del compito</a:t>
            </a:r>
            <a:r>
              <a:rPr lang="it-IT" dirty="0" smtClean="0">
                <a:latin typeface="+mj-lt"/>
              </a:rPr>
              <a:t> (tenendo conto che l’alunno con ADHD può necessitare di </a:t>
            </a:r>
            <a:r>
              <a:rPr lang="it-IT" b="1" dirty="0" smtClean="0">
                <a:latin typeface="+mj-lt"/>
              </a:rPr>
              <a:t>tempi maggiori rispetto alla classe </a:t>
            </a:r>
            <a:r>
              <a:rPr lang="it-IT" dirty="0" smtClean="0">
                <a:latin typeface="+mj-lt"/>
              </a:rPr>
              <a:t>o viceversa può avere l'attitudine di affrettare eccessivamente la conclusione). </a:t>
            </a:r>
          </a:p>
          <a:p>
            <a:pPr marL="514350" indent="-514350">
              <a:buNone/>
            </a:pPr>
            <a:r>
              <a:rPr lang="it-IT" dirty="0" smtClean="0">
                <a:latin typeface="+mj-lt"/>
              </a:rPr>
              <a:t> </a:t>
            </a:r>
          </a:p>
          <a:p>
            <a:pPr marL="514350" indent="-514350">
              <a:buAutoNum type="arabicPeriod"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algn="just">
              <a:buNone/>
            </a:pPr>
            <a:r>
              <a:rPr lang="it-IT" sz="2400" dirty="0" smtClean="0">
                <a:latin typeface="+mj-lt"/>
              </a:rPr>
              <a:t>10.  Valutare gli elaborati scritti in base al </a:t>
            </a:r>
            <a:r>
              <a:rPr lang="it-IT" sz="2400" b="1" dirty="0" smtClean="0">
                <a:latin typeface="+mj-lt"/>
              </a:rPr>
              <a:t>contenuto</a:t>
            </a:r>
            <a:r>
              <a:rPr lang="it-IT" sz="2400" dirty="0" smtClean="0">
                <a:latin typeface="+mj-lt"/>
              </a:rPr>
              <a:t>, senza 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   considerare esclusivamente gli </a:t>
            </a:r>
            <a:r>
              <a:rPr lang="it-IT" sz="2400" b="1" dirty="0" smtClean="0">
                <a:latin typeface="+mj-lt"/>
              </a:rPr>
              <a:t>errori di distrazione</a:t>
            </a:r>
            <a:r>
              <a:rPr lang="it-IT" sz="2400" dirty="0" smtClean="0">
                <a:latin typeface="+mj-lt"/>
              </a:rPr>
              <a:t>,   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   </a:t>
            </a:r>
            <a:r>
              <a:rPr lang="it-IT" sz="2400" b="1" dirty="0" smtClean="0">
                <a:latin typeface="+mj-lt"/>
              </a:rPr>
              <a:t>valorizzando il prodotto e l’impegno piuttosto che la forma</a:t>
            </a:r>
            <a:r>
              <a:rPr lang="it-IT" sz="2400" dirty="0" smtClean="0">
                <a:latin typeface="+mj-lt"/>
              </a:rPr>
              <a:t>.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11. </a:t>
            </a:r>
            <a:r>
              <a:rPr lang="it-IT" sz="2400" b="1" dirty="0" smtClean="0">
                <a:latin typeface="+mj-lt"/>
              </a:rPr>
              <a:t>Evitare</a:t>
            </a:r>
            <a:r>
              <a:rPr lang="it-IT" sz="2400" dirty="0" smtClean="0">
                <a:latin typeface="+mj-lt"/>
              </a:rPr>
              <a:t> di comminare </a:t>
            </a:r>
            <a:r>
              <a:rPr lang="it-IT" sz="2400" b="1" dirty="0" smtClean="0">
                <a:latin typeface="+mj-lt"/>
              </a:rPr>
              <a:t>punizioni</a:t>
            </a:r>
            <a:r>
              <a:rPr lang="it-IT" sz="2400" dirty="0" smtClean="0">
                <a:latin typeface="+mj-lt"/>
              </a:rPr>
              <a:t> mediante: un aumento dei 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  compiti per casa, una riduzione dei tempi di ricreazione e  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  gioco, l'eliminazione dell'attività motoria, la negazione di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  ricoprire incarichi collettivi nella scuola, l'esclusione dalla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  partecipazione alle gite.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12. Le </a:t>
            </a:r>
            <a:r>
              <a:rPr lang="it-IT" sz="2400" b="1" dirty="0" smtClean="0">
                <a:latin typeface="+mj-lt"/>
              </a:rPr>
              <a:t>gratificazioni</a:t>
            </a:r>
            <a:r>
              <a:rPr lang="it-IT" sz="2400" dirty="0" smtClean="0">
                <a:latin typeface="+mj-lt"/>
              </a:rPr>
              <a:t> devono essere </a:t>
            </a:r>
            <a:r>
              <a:rPr lang="it-IT" sz="2400" b="1" dirty="0" smtClean="0">
                <a:latin typeface="+mj-lt"/>
              </a:rPr>
              <a:t>ravvicinate e frequenti</a:t>
            </a:r>
            <a:r>
              <a:rPr lang="it-IT" sz="2400" dirty="0" smtClean="0">
                <a:latin typeface="+mj-lt"/>
              </a:rPr>
              <a:t>.</a:t>
            </a:r>
            <a:endParaRPr lang="it-IT" sz="2400" dirty="0">
              <a:latin typeface="+mj-lt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2400" b="1" dirty="0" smtClean="0"/>
              <a:t> </a:t>
            </a:r>
            <a:r>
              <a:rPr lang="it-IT" sz="3200" b="1" dirty="0" smtClean="0"/>
              <a:t>e per quanto attiene la valutazione</a:t>
            </a:r>
            <a:endParaRPr lang="it-IT" sz="3200" b="1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it-IT" dirty="0" smtClean="0"/>
              <a:t>   </a:t>
            </a:r>
            <a:r>
              <a:rPr lang="it-IT" dirty="0" err="1" smtClean="0"/>
              <a:t>…</a:t>
            </a:r>
            <a:r>
              <a:rPr lang="it-IT" dirty="0" err="1" smtClean="0">
                <a:latin typeface="+mj-lt"/>
              </a:rPr>
              <a:t>Si</a:t>
            </a:r>
            <a:r>
              <a:rPr lang="it-IT" dirty="0" smtClean="0">
                <a:latin typeface="+mj-lt"/>
              </a:rPr>
              <a:t> sottolinea </a:t>
            </a:r>
            <a:r>
              <a:rPr lang="it-IT" b="1" dirty="0" smtClean="0">
                <a:latin typeface="+mj-lt"/>
              </a:rPr>
              <a:t>l'importanza e delicatezza della valutazione periodica del comportamento dell'alunno </a:t>
            </a:r>
            <a:r>
              <a:rPr lang="it-IT" dirty="0" smtClean="0">
                <a:latin typeface="+mj-lt"/>
              </a:rPr>
              <a:t>(voto di condotta). Occorre infatti tenere conto del fatto che il comportamento di un alunno con ADHD </a:t>
            </a:r>
            <a:r>
              <a:rPr lang="it-IT" b="1" dirty="0" smtClean="0">
                <a:latin typeface="+mj-lt"/>
              </a:rPr>
              <a:t>è condizionato fortemente dalla presenza dei sintomi del disturbo</a:t>
            </a:r>
            <a:r>
              <a:rPr lang="it-IT" dirty="0" smtClean="0">
                <a:latin typeface="+mj-lt"/>
              </a:rPr>
              <a:t>. Sarebbe pertanto auspicabile che la valutazione delle sue azioni  fosse fatta  </a:t>
            </a:r>
            <a:r>
              <a:rPr lang="it-IT" b="1" dirty="0" smtClean="0">
                <a:latin typeface="+mj-lt"/>
              </a:rPr>
              <a:t>evitando di attribuire valutazioni negative per comportamenti che sono attribuibili a fattori di tipo neurobiologico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/>
          <a:lstStyle/>
          <a:p>
            <a:pPr algn="ctr">
              <a:buNone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 Nota del 17/11/2010</a:t>
            </a:r>
          </a:p>
          <a:p>
            <a:pPr algn="ctr">
              <a:buNone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-Sintomatologia dell’ADHD in età prescolare.</a:t>
            </a:r>
          </a:p>
          <a:p>
            <a:pPr algn="ctr">
              <a:buNone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Continuità tra scuola dell’infanzia e scuola primaria-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Nell’ambito del processo di insegnamento-apprendimento attuato nella </a:t>
            </a:r>
            <a:r>
              <a:rPr lang="it-IT" b="1" dirty="0" smtClean="0">
                <a:latin typeface="+mj-lt"/>
              </a:rPr>
              <a:t>scuola dell’infanzia</a:t>
            </a:r>
            <a:r>
              <a:rPr lang="it-IT" dirty="0" smtClean="0">
                <a:latin typeface="+mj-lt"/>
              </a:rPr>
              <a:t>, può aver luogo una significativa </a:t>
            </a:r>
            <a:r>
              <a:rPr lang="it-IT" b="1" dirty="0" smtClean="0">
                <a:latin typeface="+mj-lt"/>
              </a:rPr>
              <a:t>azione preventiva dell’ADHD</a:t>
            </a:r>
            <a:r>
              <a:rPr lang="it-IT" dirty="0" smtClean="0">
                <a:latin typeface="+mj-lt"/>
              </a:rPr>
              <a:t>, attraverso un’attenta </a:t>
            </a:r>
            <a:r>
              <a:rPr lang="it-IT" b="1" dirty="0" smtClean="0">
                <a:latin typeface="+mj-lt"/>
              </a:rPr>
              <a:t>analisi del parziale o mancato raggiungimento degli obiettivi trasversali </a:t>
            </a:r>
            <a:r>
              <a:rPr lang="it-IT" dirty="0" smtClean="0">
                <a:latin typeface="+mj-lt"/>
              </a:rPr>
              <a:t>da parte del bambino, in particolare nell’</a:t>
            </a:r>
            <a:r>
              <a:rPr lang="it-IT" b="1" dirty="0" smtClean="0">
                <a:latin typeface="+mj-lt"/>
              </a:rPr>
              <a:t>ambito comportamentale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>
                <a:latin typeface="+mj-lt"/>
              </a:rPr>
              <a:t>    Già durante la frequenza della scuola dell’infanzia, infatti, quando a un 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Input uditivo </a:t>
            </a:r>
            <a:r>
              <a:rPr lang="it-IT" dirty="0" smtClean="0">
                <a:latin typeface="+mj-lt"/>
              </a:rPr>
              <a:t>da parte della figura scolastica di riferimento </a:t>
            </a:r>
            <a:r>
              <a:rPr lang="it-IT" b="1" dirty="0" smtClean="0">
                <a:latin typeface="+mj-lt"/>
              </a:rPr>
              <a:t>non corrisponde </a:t>
            </a:r>
            <a:r>
              <a:rPr lang="it-IT" dirty="0" smtClean="0">
                <a:latin typeface="+mj-lt"/>
              </a:rPr>
              <a:t>un</a:t>
            </a:r>
            <a:r>
              <a:rPr lang="it-IT" b="1" dirty="0" smtClean="0">
                <a:latin typeface="+mj-lt"/>
              </a:rPr>
              <a:t> 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Output verbale </a:t>
            </a:r>
            <a:r>
              <a:rPr lang="it-IT" b="1" dirty="0" smtClean="0">
                <a:latin typeface="+mj-lt"/>
              </a:rPr>
              <a:t>e gestuale coerente e adeguato </a:t>
            </a:r>
            <a:r>
              <a:rPr lang="it-IT" dirty="0" smtClean="0">
                <a:latin typeface="+mj-lt"/>
              </a:rPr>
              <a:t>al livello di sviluppo del bambino, si richiede all’alunno di </a:t>
            </a:r>
            <a:r>
              <a:rPr lang="it-IT" b="1" dirty="0" smtClean="0">
                <a:latin typeface="+mj-lt"/>
              </a:rPr>
              <a:t>focalizzare l’attenzione sul contenuto della comunicazione</a:t>
            </a:r>
            <a:r>
              <a:rPr lang="it-IT" dirty="0" smtClean="0">
                <a:latin typeface="+mj-lt"/>
              </a:rPr>
              <a:t>. Nel momento in cui le capacità di ascolto e attenzione dell’alunno stesso non soddisfano tale aspettativa e detta </a:t>
            </a:r>
            <a:r>
              <a:rPr lang="it-IT" b="1" dirty="0" smtClean="0">
                <a:latin typeface="+mj-lt"/>
              </a:rPr>
              <a:t>problematica si manifesta in maniera persistente</a:t>
            </a:r>
            <a:r>
              <a:rPr lang="it-IT" dirty="0" smtClean="0">
                <a:latin typeface="+mj-lt"/>
              </a:rPr>
              <a:t>, potrebbero ricorrere le condizioni di un evidente deficit </a:t>
            </a:r>
            <a:r>
              <a:rPr lang="it-IT" dirty="0" err="1" smtClean="0">
                <a:latin typeface="+mj-lt"/>
              </a:rPr>
              <a:t>attentivo</a:t>
            </a:r>
            <a:r>
              <a:rPr lang="it-IT" dirty="0" smtClean="0">
                <a:latin typeface="+mj-lt"/>
              </a:rPr>
              <a:t> che, se </a:t>
            </a:r>
            <a:r>
              <a:rPr lang="it-IT" b="1" dirty="0" smtClean="0">
                <a:latin typeface="+mj-lt"/>
              </a:rPr>
              <a:t>individuato tempestivamente, permetterebbe di avviare un efficace processo valutativo, diagnostico e terapeutico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4282" y="500042"/>
            <a:ext cx="8715436" cy="1071570"/>
          </a:xfrm>
        </p:spPr>
        <p:txBody>
          <a:bodyPr>
            <a:noAutofit/>
          </a:bodyPr>
          <a:lstStyle/>
          <a:p>
            <a:r>
              <a:rPr lang="it-IT" sz="36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rgbClr val="0070C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La normativa del MIUR  per alunni con ADHD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85720" y="1935480"/>
            <a:ext cx="8572560" cy="4389120"/>
          </a:xfrm>
        </p:spPr>
        <p:txBody>
          <a:bodyPr/>
          <a:lstStyle/>
          <a:p>
            <a:pPr algn="ctr">
              <a:buNone/>
            </a:pPr>
            <a:r>
              <a:rPr lang="it-IT" sz="2800" b="1" dirty="0" smtClean="0">
                <a:latin typeface="+mj-lt"/>
              </a:rPr>
              <a:t>I riferimenti ad altre normative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Direttiva ministeriale per i Bisogni Educativi Speciali (BES)</a:t>
            </a: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27.12.2012</a:t>
            </a:r>
          </a:p>
          <a:p>
            <a:pPr>
              <a:buNone/>
            </a:pPr>
            <a:endParaRPr lang="it-IT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Circolare ministeriale sui Bisogni Educativi Speciali: indicazioni operative -del 6 marzo 2013</a:t>
            </a:r>
          </a:p>
          <a:p>
            <a:pPr>
              <a:buNone/>
            </a:pPr>
            <a:endParaRPr lang="it-IT" b="1" dirty="0" smtClean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pPr>
              <a:buNone/>
            </a:pP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Legge </a:t>
            </a:r>
            <a:r>
              <a:rPr lang="it-IT" b="1" dirty="0" err="1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n°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170/2010 Nuove norme in materia di disturbi specifici di apprendimento in ambito scolastico</a:t>
            </a:r>
            <a:endParaRPr lang="it-IT" b="1" dirty="0">
              <a:solidFill>
                <a:schemeClr val="accent1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dirty="0" smtClean="0">
                <a:latin typeface="+mj-lt"/>
              </a:rPr>
              <a:t>    In tale contesto, l’insegnante di scuola dell’infanzia, prendendo atto di tali rilevanti carenze </a:t>
            </a:r>
            <a:r>
              <a:rPr lang="it-IT" dirty="0" err="1" smtClean="0">
                <a:latin typeface="+mj-lt"/>
              </a:rPr>
              <a:t>attentive</a:t>
            </a:r>
            <a:r>
              <a:rPr lang="it-IT" dirty="0" smtClean="0">
                <a:latin typeface="+mj-lt"/>
              </a:rPr>
              <a:t> nonché di comportamenti motori impulsivi e inappropriati, può ricorrere a una </a:t>
            </a:r>
            <a:r>
              <a:rPr lang="it-IT" b="1" dirty="0" smtClean="0">
                <a:latin typeface="+mj-lt"/>
              </a:rPr>
              <a:t>osservazione sistematica </a:t>
            </a:r>
            <a:r>
              <a:rPr lang="it-IT" dirty="0" smtClean="0">
                <a:latin typeface="+mj-lt"/>
              </a:rPr>
              <a:t>utilizzando eventualmente una </a:t>
            </a:r>
            <a:r>
              <a:rPr lang="it-IT" b="1" dirty="0" err="1" smtClean="0">
                <a:solidFill>
                  <a:srgbClr val="C00000"/>
                </a:solidFill>
                <a:latin typeface="+mj-lt"/>
              </a:rPr>
              <a:t>check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 </a:t>
            </a:r>
            <a:r>
              <a:rPr lang="it-IT" b="1" dirty="0" err="1" smtClean="0">
                <a:solidFill>
                  <a:srgbClr val="C00000"/>
                </a:solidFill>
                <a:latin typeface="+mj-lt"/>
              </a:rPr>
              <a:t>list</a:t>
            </a:r>
            <a:r>
              <a:rPr lang="it-IT" dirty="0" smtClean="0">
                <a:latin typeface="+mj-lt"/>
              </a:rPr>
              <a:t>, </a:t>
            </a:r>
            <a:r>
              <a:rPr lang="it-IT" b="1" dirty="0" smtClean="0">
                <a:latin typeface="+mj-lt"/>
              </a:rPr>
              <a:t>costituita da una serie di item comportamentali</a:t>
            </a:r>
            <a:r>
              <a:rPr lang="it-IT" dirty="0" smtClean="0">
                <a:latin typeface="+mj-lt"/>
              </a:rPr>
              <a:t>, a titolo di esempio di seguito elencati:</a:t>
            </a:r>
          </a:p>
          <a:p>
            <a:pPr algn="just"/>
            <a:r>
              <a:rPr lang="it-IT" dirty="0" smtClean="0">
                <a:latin typeface="+mj-lt"/>
              </a:rPr>
              <a:t> </a:t>
            </a:r>
            <a:r>
              <a:rPr lang="it-IT" b="1" dirty="0" smtClean="0">
                <a:latin typeface="+mj-lt"/>
              </a:rPr>
              <a:t>Non è attento</a:t>
            </a:r>
            <a:r>
              <a:rPr lang="it-IT" dirty="0" smtClean="0">
                <a:latin typeface="+mj-lt"/>
              </a:rPr>
              <a:t>, si distrae facilmente</a:t>
            </a:r>
          </a:p>
          <a:p>
            <a:pPr algn="just"/>
            <a:r>
              <a:rPr lang="it-IT" dirty="0" smtClean="0">
                <a:latin typeface="+mj-lt"/>
              </a:rPr>
              <a:t> </a:t>
            </a:r>
            <a:r>
              <a:rPr lang="it-IT" b="1" dirty="0" smtClean="0">
                <a:latin typeface="+mj-lt"/>
              </a:rPr>
              <a:t>Non mantiene il contatto visivo </a:t>
            </a:r>
            <a:r>
              <a:rPr lang="it-IT" dirty="0" smtClean="0">
                <a:latin typeface="+mj-lt"/>
              </a:rPr>
              <a:t>durante il dialogo con  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 l’insegnante</a:t>
            </a:r>
          </a:p>
          <a:p>
            <a:pPr algn="just"/>
            <a:r>
              <a:rPr lang="it-IT" dirty="0" smtClean="0">
                <a:latin typeface="+mj-lt"/>
              </a:rPr>
              <a:t> </a:t>
            </a:r>
            <a:r>
              <a:rPr lang="it-IT" b="1" dirty="0" smtClean="0">
                <a:latin typeface="+mj-lt"/>
              </a:rPr>
              <a:t>Non termina mai l’attività </a:t>
            </a:r>
            <a:r>
              <a:rPr lang="it-IT" dirty="0" smtClean="0">
                <a:latin typeface="+mj-lt"/>
              </a:rPr>
              <a:t>didattica somministrata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>
                <a:latin typeface="+mj-lt"/>
              </a:rPr>
              <a:t>Non riesce a stare seduto</a:t>
            </a:r>
          </a:p>
          <a:p>
            <a:pPr algn="just"/>
            <a:r>
              <a:rPr lang="it-IT" b="1" dirty="0" smtClean="0">
                <a:latin typeface="+mj-lt"/>
              </a:rPr>
              <a:t>Non ricorda dove ha messo il proprio zaino</a:t>
            </a:r>
          </a:p>
          <a:p>
            <a:pPr algn="just"/>
            <a:r>
              <a:rPr lang="it-IT" b="1" dirty="0" smtClean="0">
                <a:latin typeface="+mj-lt"/>
              </a:rPr>
              <a:t>Non ascolta i propri compagni né l’insegnante</a:t>
            </a:r>
            <a:r>
              <a:rPr lang="it-IT" dirty="0" smtClean="0">
                <a:latin typeface="+mj-lt"/>
              </a:rPr>
              <a:t> durante i racconti</a:t>
            </a:r>
          </a:p>
          <a:p>
            <a:pPr algn="just"/>
            <a:r>
              <a:rPr lang="it-IT" b="1" dirty="0" smtClean="0">
                <a:latin typeface="+mj-lt"/>
              </a:rPr>
              <a:t>Passa da un gioco all’altro </a:t>
            </a:r>
            <a:r>
              <a:rPr lang="it-IT" dirty="0" smtClean="0">
                <a:latin typeface="+mj-lt"/>
              </a:rPr>
              <a:t>senza mai completarlo </a:t>
            </a:r>
          </a:p>
          <a:p>
            <a:pPr algn="just"/>
            <a:r>
              <a:rPr lang="it-IT" b="1" dirty="0" smtClean="0">
                <a:latin typeface="+mj-lt"/>
              </a:rPr>
              <a:t>Corre o si arrampica </a:t>
            </a:r>
            <a:r>
              <a:rPr lang="it-IT" dirty="0" smtClean="0">
                <a:latin typeface="+mj-lt"/>
              </a:rPr>
              <a:t>in situazioni in cui dovrebbe star fermo e composto </a:t>
            </a:r>
          </a:p>
          <a:p>
            <a:pPr algn="just"/>
            <a:r>
              <a:rPr lang="it-IT" b="1" dirty="0" smtClean="0">
                <a:latin typeface="+mj-lt"/>
              </a:rPr>
              <a:t>È irrequieto</a:t>
            </a:r>
          </a:p>
          <a:p>
            <a:pPr algn="just"/>
            <a:r>
              <a:rPr lang="it-IT" b="1" dirty="0" smtClean="0">
                <a:latin typeface="+mj-lt"/>
              </a:rPr>
              <a:t>Si lamenta</a:t>
            </a:r>
          </a:p>
          <a:p>
            <a:pPr algn="just"/>
            <a:r>
              <a:rPr lang="it-IT" b="1" dirty="0" smtClean="0">
                <a:latin typeface="+mj-lt"/>
              </a:rPr>
              <a:t>Interrompe l’insegnante </a:t>
            </a:r>
            <a:r>
              <a:rPr lang="it-IT" dirty="0" smtClean="0">
                <a:latin typeface="+mj-lt"/>
              </a:rPr>
              <a:t>durante la lezione didattica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/>
          </a:bodyPr>
          <a:lstStyle/>
          <a:p>
            <a:pPr algn="just"/>
            <a:r>
              <a:rPr lang="it-IT" b="1" dirty="0" smtClean="0">
                <a:latin typeface="+mj-lt"/>
              </a:rPr>
              <a:t>Si alza in piedi in classe </a:t>
            </a:r>
            <a:r>
              <a:rPr lang="it-IT" dirty="0" smtClean="0">
                <a:latin typeface="+mj-lt"/>
              </a:rPr>
              <a:t>o in altre situazioni in cui dovrebbe rimanere seduto </a:t>
            </a:r>
          </a:p>
          <a:p>
            <a:pPr algn="just"/>
            <a:r>
              <a:rPr lang="it-IT" b="1" dirty="0" smtClean="0">
                <a:latin typeface="+mj-lt"/>
              </a:rPr>
              <a:t>Disturba intenzionalmente i compagni </a:t>
            </a:r>
          </a:p>
          <a:p>
            <a:pPr algn="just"/>
            <a:r>
              <a:rPr lang="it-IT" b="1" dirty="0" smtClean="0">
                <a:latin typeface="+mj-lt"/>
              </a:rPr>
              <a:t>Fa fatica a partecipare a giochi di gruppo </a:t>
            </a:r>
          </a:p>
          <a:p>
            <a:pPr algn="just"/>
            <a:r>
              <a:rPr lang="it-IT" b="1" dirty="0" smtClean="0">
                <a:latin typeface="+mj-lt"/>
              </a:rPr>
              <a:t>Non segue le istruzioni </a:t>
            </a:r>
            <a:r>
              <a:rPr lang="it-IT" dirty="0" smtClean="0">
                <a:latin typeface="+mj-lt"/>
              </a:rPr>
              <a:t>che gli vengono date </a:t>
            </a:r>
            <a:r>
              <a:rPr lang="it-IT" b="1" dirty="0" smtClean="0">
                <a:latin typeface="+mj-lt"/>
              </a:rPr>
              <a:t>nell’esecuzione di un’attività didattica </a:t>
            </a:r>
          </a:p>
          <a:p>
            <a:pPr algn="just"/>
            <a:r>
              <a:rPr lang="it-IT" b="1" dirty="0" smtClean="0">
                <a:latin typeface="+mj-lt"/>
              </a:rPr>
              <a:t>Non segue le istruzioni </a:t>
            </a:r>
            <a:r>
              <a:rPr lang="it-IT" dirty="0" smtClean="0">
                <a:latin typeface="+mj-lt"/>
              </a:rPr>
              <a:t>che gli vengono date </a:t>
            </a:r>
            <a:r>
              <a:rPr lang="it-IT" b="1" dirty="0" smtClean="0">
                <a:latin typeface="+mj-lt"/>
              </a:rPr>
              <a:t>nell’esecuzione di un’attività ricreativa </a:t>
            </a:r>
          </a:p>
          <a:p>
            <a:pPr algn="just"/>
            <a:r>
              <a:rPr lang="it-IT" dirty="0" smtClean="0">
                <a:latin typeface="+mj-lt"/>
              </a:rPr>
              <a:t>Non riesce a intrattenere una conversazione per un tempo prolungato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pPr algn="just"/>
            <a:r>
              <a:rPr lang="it-IT" b="1" dirty="0" smtClean="0">
                <a:latin typeface="+mj-lt"/>
              </a:rPr>
              <a:t>Rifiuta di svolgere attività </a:t>
            </a:r>
            <a:r>
              <a:rPr lang="it-IT" dirty="0" smtClean="0">
                <a:latin typeface="+mj-lt"/>
              </a:rPr>
              <a:t>che richiedano una certa </a:t>
            </a:r>
            <a:r>
              <a:rPr lang="it-IT" b="1" dirty="0" smtClean="0">
                <a:latin typeface="+mj-lt"/>
              </a:rPr>
              <a:t>concentrazione mentale </a:t>
            </a:r>
          </a:p>
          <a:p>
            <a:pPr algn="just"/>
            <a:r>
              <a:rPr lang="it-IT" b="1" dirty="0" smtClean="0">
                <a:latin typeface="+mj-lt"/>
              </a:rPr>
              <a:t>Rifiuta di svolgere attività </a:t>
            </a:r>
            <a:r>
              <a:rPr lang="it-IT" dirty="0" smtClean="0">
                <a:latin typeface="+mj-lt"/>
              </a:rPr>
              <a:t>che richiedano un particolare </a:t>
            </a:r>
            <a:r>
              <a:rPr lang="it-IT" b="1" dirty="0" smtClean="0">
                <a:latin typeface="+mj-lt"/>
              </a:rPr>
              <a:t>uso della motricità fine</a:t>
            </a:r>
          </a:p>
          <a:p>
            <a:pPr algn="just"/>
            <a:r>
              <a:rPr lang="it-IT" b="1" dirty="0" smtClean="0">
                <a:latin typeface="+mj-lt"/>
              </a:rPr>
              <a:t>Prevarica la lezione scolastica </a:t>
            </a:r>
            <a:r>
              <a:rPr lang="it-IT" dirty="0" smtClean="0">
                <a:latin typeface="+mj-lt"/>
              </a:rPr>
              <a:t>quando non viene suscitato il suo interesse </a:t>
            </a:r>
          </a:p>
          <a:p>
            <a:pPr algn="just"/>
            <a:r>
              <a:rPr lang="it-IT" b="1" dirty="0" smtClean="0">
                <a:latin typeface="+mj-lt"/>
              </a:rPr>
              <a:t>Fa fatica ad aspettare il suo turno</a:t>
            </a:r>
            <a:r>
              <a:rPr lang="it-IT" dirty="0" smtClean="0">
                <a:latin typeface="+mj-lt"/>
              </a:rPr>
              <a:t> nei giochi o in attività di gruppo </a:t>
            </a:r>
          </a:p>
          <a:p>
            <a:pPr algn="just"/>
            <a:r>
              <a:rPr lang="it-IT" b="1" dirty="0" smtClean="0">
                <a:latin typeface="+mj-lt"/>
              </a:rPr>
              <a:t>Mostra resistenza </a:t>
            </a:r>
            <a:r>
              <a:rPr lang="it-IT" dirty="0" smtClean="0">
                <a:latin typeface="+mj-lt"/>
              </a:rPr>
              <a:t>e difficoltà </a:t>
            </a:r>
            <a:r>
              <a:rPr lang="it-IT" b="1" dirty="0" smtClean="0">
                <a:latin typeface="+mj-lt"/>
              </a:rPr>
              <a:t>ad attenersi alle regole di giochi di gruppo </a:t>
            </a:r>
          </a:p>
          <a:p>
            <a:pPr algn="just"/>
            <a:r>
              <a:rPr lang="it-IT" b="1" dirty="0" smtClean="0">
                <a:latin typeface="+mj-lt"/>
              </a:rPr>
              <a:t>Rifiuta le richieste degli adulti</a:t>
            </a:r>
            <a:r>
              <a:rPr lang="it-IT" dirty="0" smtClean="0">
                <a:latin typeface="+mj-lt"/>
              </a:rPr>
              <a:t>.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dirty="0" smtClean="0">
                <a:latin typeface="+mj-lt"/>
              </a:rPr>
              <a:t>Attraverso l’attivazione di percorsi metodologici personalizzati, l’insegnante può modulare il processo di insegnamento-apprendimento secondo specifici bisogni del bambino, con la messa in atto di </a:t>
            </a:r>
            <a:r>
              <a:rPr lang="it-IT" b="1" dirty="0" smtClean="0">
                <a:latin typeface="+mj-lt"/>
              </a:rPr>
              <a:t>strategie didattiche individualizzate</a:t>
            </a:r>
            <a:r>
              <a:rPr lang="it-IT" dirty="0" smtClean="0">
                <a:latin typeface="+mj-lt"/>
              </a:rPr>
              <a:t> il cui obiettivo primario è quello di </a:t>
            </a:r>
            <a:r>
              <a:rPr lang="it-IT" b="1" dirty="0" smtClean="0">
                <a:latin typeface="+mj-lt"/>
              </a:rPr>
              <a:t>promuovere il benessere scolastico </a:t>
            </a:r>
            <a:r>
              <a:rPr lang="it-IT" dirty="0" smtClean="0">
                <a:latin typeface="+mj-lt"/>
              </a:rPr>
              <a:t>dell’alunno, </a:t>
            </a:r>
            <a:r>
              <a:rPr lang="it-IT" b="1" dirty="0" smtClean="0">
                <a:latin typeface="+mj-lt"/>
              </a:rPr>
              <a:t>riducendo lo stato di disagio</a:t>
            </a:r>
            <a:r>
              <a:rPr lang="it-IT" dirty="0" smtClean="0">
                <a:latin typeface="+mj-lt"/>
              </a:rPr>
              <a:t> che il bambino affetto da ADHD vive in tutti i contesti socio-relazionali in cui è inserito. Appare quanto mai opportuno, inoltre, 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fornire</a:t>
            </a:r>
            <a:r>
              <a:rPr lang="it-IT" dirty="0" smtClean="0">
                <a:solidFill>
                  <a:srgbClr val="C00000"/>
                </a:solidFill>
                <a:latin typeface="+mj-lt"/>
              </a:rPr>
              <a:t> al bambino iperattivo gli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 strumenti atti a canalizzare la sua «forza» emotiva ed     intellettiva</a:t>
            </a:r>
            <a:r>
              <a:rPr lang="it-IT" dirty="0" smtClean="0">
                <a:latin typeface="+mj-lt"/>
              </a:rPr>
              <a:t>, in quanto le più recenti osservazioni scientifiche concordano sul fatto che un bambino con ADHD ha QI il più delle volte al di sopra della media. 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572164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dirty="0" smtClean="0">
                <a:latin typeface="+mj-lt"/>
              </a:rPr>
              <a:t>L’équipe docente della scuola dell’infanzia è chiamata a segnalare, nell’ambito del consueto e doveroso </a:t>
            </a:r>
            <a:r>
              <a:rPr lang="it-IT" b="1" dirty="0" smtClean="0">
                <a:latin typeface="+mj-lt"/>
              </a:rPr>
              <a:t>raccordo con la scuola primaria</a:t>
            </a:r>
            <a:r>
              <a:rPr lang="it-IT" dirty="0" smtClean="0">
                <a:latin typeface="+mj-lt"/>
              </a:rPr>
              <a:t>, ogni utile elemento d’informazione correlato alla insorgenza e al successivo consolidamento dei disturbi </a:t>
            </a:r>
            <a:r>
              <a:rPr lang="it-IT" dirty="0" err="1" smtClean="0">
                <a:latin typeface="+mj-lt"/>
              </a:rPr>
              <a:t>attentivi</a:t>
            </a:r>
            <a:r>
              <a:rPr lang="it-IT" dirty="0" smtClean="0">
                <a:latin typeface="+mj-lt"/>
              </a:rPr>
              <a:t> e comportamentali che hanno caratterizzato la sua presenza nella scuola dell’infanzia e di cui sopra si è detto. In tal modo gli insegnanti della scuola primaria disporranno di un </a:t>
            </a:r>
            <a:r>
              <a:rPr lang="it-IT" b="1" dirty="0" smtClean="0">
                <a:latin typeface="+mj-lt"/>
              </a:rPr>
              <a:t>termine di paragone rispetto alle proprie rilevazioni </a:t>
            </a:r>
            <a:r>
              <a:rPr lang="it-IT" dirty="0" smtClean="0">
                <a:latin typeface="+mj-lt"/>
              </a:rPr>
              <a:t>onde mettere in campo, in sinergia con il Servizio Sanitario di base e d’intesa con la famiglia, specifici interventi di carattere </a:t>
            </a:r>
            <a:r>
              <a:rPr lang="it-IT" dirty="0" err="1" smtClean="0">
                <a:latin typeface="+mj-lt"/>
              </a:rPr>
              <a:t>metodologico-educativo</a:t>
            </a:r>
            <a:r>
              <a:rPr lang="it-IT" dirty="0" smtClean="0">
                <a:latin typeface="+mj-lt"/>
              </a:rPr>
              <a:t> sul bambino affetto da tale disturbo per assicurare una migliore integrazione e una positiva dinamica relazionale all’interno della classe. </a:t>
            </a: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>
            <a:normAutofit fontScale="92500"/>
          </a:bodyPr>
          <a:lstStyle/>
          <a:p>
            <a:pPr algn="ctr">
              <a:buNone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C. M. del 20.03.2012 </a:t>
            </a:r>
            <a:r>
              <a:rPr lang="it-IT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</a:t>
            </a: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n. 1395</a:t>
            </a:r>
          </a:p>
          <a:p>
            <a:pPr algn="ctr">
              <a:buFontTx/>
              <a:buChar char="-"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Piano didattico personalizzato per alunni con ADHD -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Prevede che anche per gli alunni con  ADHD si possa predisporre Piano Didattico Individualizzato (PDP).</a:t>
            </a:r>
          </a:p>
          <a:p>
            <a:pPr algn="ctr">
              <a:buNone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C.M.  Del 19.04.2012 </a:t>
            </a:r>
            <a:r>
              <a:rPr lang="it-IT" sz="28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</a:t>
            </a: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n. 2213</a:t>
            </a:r>
          </a:p>
          <a:p>
            <a:pPr>
              <a:buNone/>
            </a:pPr>
            <a:r>
              <a:rPr lang="it-IT" sz="2400" dirty="0" smtClean="0">
                <a:latin typeface="+mj-lt"/>
              </a:rPr>
              <a:t>    Chiarisce che per gli alunni con ADHD certificati ai sensi della L.104/92 va predisposto un PEI a che la predisposizione del  PDP è riservata ai soli alunni con DSA.</a:t>
            </a:r>
          </a:p>
          <a:p>
            <a:pPr>
              <a:buNone/>
            </a:pPr>
            <a:r>
              <a:rPr lang="it-IT" sz="2400" dirty="0" smtClean="0">
                <a:latin typeface="+mj-lt"/>
              </a:rPr>
              <a:t>     A questo punto intervengono  la  </a:t>
            </a:r>
            <a:r>
              <a:rPr lang="it-IT" sz="2800" dirty="0" smtClean="0">
                <a:solidFill>
                  <a:srgbClr val="0070C0"/>
                </a:solidFill>
                <a:latin typeface="+mj-lt"/>
              </a:rPr>
              <a:t>Dir. Min. sui BES</a:t>
            </a:r>
            <a:r>
              <a:rPr lang="it-IT" sz="2800" b="1" dirty="0" smtClean="0">
                <a:solidFill>
                  <a:srgbClr val="0070C0"/>
                </a:solidFill>
              </a:rPr>
              <a:t> </a:t>
            </a:r>
            <a:r>
              <a:rPr lang="it-IT" sz="2800" dirty="0" smtClean="0">
                <a:solidFill>
                  <a:srgbClr val="0070C0"/>
                </a:solidFill>
                <a:latin typeface="+mj-lt"/>
              </a:rPr>
              <a:t>del 27 dicembre 2012 </a:t>
            </a:r>
            <a:r>
              <a:rPr lang="it-IT" sz="2800" dirty="0" smtClean="0">
                <a:latin typeface="+mj-lt"/>
              </a:rPr>
              <a:t>e la </a:t>
            </a:r>
            <a:r>
              <a:rPr lang="it-IT" sz="2800" dirty="0" smtClean="0">
                <a:solidFill>
                  <a:srgbClr val="0070C0"/>
                </a:solidFill>
                <a:latin typeface="+mj-lt"/>
              </a:rPr>
              <a:t>C.M. del 6 marzo 2013</a:t>
            </a:r>
            <a:r>
              <a:rPr lang="it-IT" sz="2400" dirty="0" smtClean="0">
                <a:latin typeface="+mj-lt"/>
              </a:rPr>
              <a:t>, con le quali il MIUR, anche a seguito di una </a:t>
            </a:r>
            <a:r>
              <a:rPr lang="it-IT" sz="2400" b="1" dirty="0" smtClean="0">
                <a:latin typeface="+mj-lt"/>
              </a:rPr>
              <a:t>lettera dell’ AIDAI del 22.8.2012 indirizzata allo stesso Ministero</a:t>
            </a:r>
            <a:r>
              <a:rPr lang="it-IT" sz="2400" dirty="0" smtClean="0">
                <a:latin typeface="+mj-lt"/>
              </a:rPr>
              <a:t>,  nuovamente chiarisce  che il PDP </a:t>
            </a:r>
            <a:r>
              <a:rPr lang="it-IT" sz="2400" b="1" dirty="0" smtClean="0">
                <a:latin typeface="+mj-lt"/>
              </a:rPr>
              <a:t>può</a:t>
            </a:r>
            <a:r>
              <a:rPr lang="it-IT" sz="2400" dirty="0" smtClean="0">
                <a:latin typeface="+mj-lt"/>
              </a:rPr>
              <a:t> essere predisposto anche per alunni con ADHD.</a:t>
            </a:r>
            <a:endParaRPr lang="it-IT" sz="2400" dirty="0">
              <a:latin typeface="+mj-lt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14422"/>
            <a:ext cx="8472518" cy="5110178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Alunno con ADHD</a:t>
            </a:r>
          </a:p>
          <a:p>
            <a:pPr algn="ctr">
              <a:buNone/>
            </a:pPr>
            <a:r>
              <a:rPr lang="it-I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PEI, PDP </a:t>
            </a:r>
            <a:r>
              <a:rPr lang="it-IT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o…</a:t>
            </a:r>
            <a:r>
              <a:rPr lang="it-IT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  <a:endParaRPr lang="it-I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cxnSp>
        <p:nvCxnSpPr>
          <p:cNvPr id="5" name="Connettore 2 4"/>
          <p:cNvCxnSpPr/>
          <p:nvPr/>
        </p:nvCxnSpPr>
        <p:spPr>
          <a:xfrm rot="10800000" flipV="1">
            <a:off x="2000232" y="1928802"/>
            <a:ext cx="1214446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ttore 2 6"/>
          <p:cNvCxnSpPr/>
          <p:nvPr/>
        </p:nvCxnSpPr>
        <p:spPr>
          <a:xfrm rot="5400000">
            <a:off x="4251323" y="2820983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>
            <a:off x="6215074" y="1928802"/>
            <a:ext cx="1428760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ttangolo arrotondato 9"/>
          <p:cNvSpPr/>
          <p:nvPr/>
        </p:nvSpPr>
        <p:spPr>
          <a:xfrm>
            <a:off x="571472" y="3143248"/>
            <a:ext cx="2500330" cy="178595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PEI</a:t>
            </a:r>
          </a:p>
          <a:p>
            <a:pPr algn="ctr"/>
            <a:r>
              <a:rPr lang="it-IT" b="1" dirty="0" smtClean="0">
                <a:latin typeface="+mj-lt"/>
              </a:rPr>
              <a:t>Se certificato ai sensi della L.104/92 e supportato dal docente di sostegno</a:t>
            </a:r>
            <a:endParaRPr lang="it-IT" b="1" dirty="0">
              <a:latin typeface="+mj-lt"/>
            </a:endParaRPr>
          </a:p>
        </p:txBody>
      </p:sp>
      <p:sp>
        <p:nvSpPr>
          <p:cNvPr id="11" name="Rettangolo arrotondato 10"/>
          <p:cNvSpPr/>
          <p:nvPr/>
        </p:nvSpPr>
        <p:spPr>
          <a:xfrm>
            <a:off x="3286116" y="3214686"/>
            <a:ext cx="2500330" cy="228601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8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PDP</a:t>
            </a:r>
            <a:r>
              <a:rPr lang="it-IT" sz="2800" dirty="0" smtClean="0">
                <a:latin typeface="+mj-lt"/>
              </a:rPr>
              <a:t> </a:t>
            </a:r>
          </a:p>
          <a:p>
            <a:pPr algn="ctr"/>
            <a:r>
              <a:rPr lang="it-IT" b="1" dirty="0" smtClean="0">
                <a:latin typeface="+mj-lt"/>
              </a:rPr>
              <a:t>Se provvisto di diagnosi e se necessita di strumenti compensativi e dispensativi</a:t>
            </a:r>
            <a:endParaRPr lang="it-IT" b="1" dirty="0">
              <a:latin typeface="+mj-lt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6000760" y="3143248"/>
            <a:ext cx="2857520" cy="18573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2400" b="1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+mj-lt"/>
              </a:rPr>
              <a:t>Strategie didattiche</a:t>
            </a:r>
          </a:p>
          <a:p>
            <a:pPr algn="ctr"/>
            <a:r>
              <a:rPr lang="it-IT" b="1" dirty="0" smtClean="0">
                <a:latin typeface="+mj-lt"/>
              </a:rPr>
              <a:t>Se provvisto di diagnosi ma non necessita di strumenti compensativi e dispensativi</a:t>
            </a:r>
            <a:endParaRPr lang="it-IT" b="1" dirty="0">
              <a:latin typeface="+mj-lt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24492"/>
          </a:xfrm>
        </p:spPr>
        <p:txBody>
          <a:bodyPr/>
          <a:lstStyle/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r>
              <a:rPr lang="it-IT" sz="4000" dirty="0" smtClean="0">
                <a:latin typeface="+mj-lt"/>
              </a:rPr>
              <a:t>                          grazie per l’</a:t>
            </a:r>
            <a:r>
              <a:rPr lang="it-IT" sz="4000" b="1" dirty="0" smtClean="0">
                <a:latin typeface="+mj-lt"/>
              </a:rPr>
              <a:t>attenzione</a:t>
            </a:r>
            <a:r>
              <a:rPr lang="it-IT" sz="4000" dirty="0" smtClean="0">
                <a:latin typeface="+mj-lt"/>
              </a:rPr>
              <a:t>!</a:t>
            </a:r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28596" y="785794"/>
            <a:ext cx="8229600" cy="5467368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sz="2800" b="1" dirty="0" smtClean="0">
                <a:solidFill>
                  <a:srgbClr val="33CCCC"/>
                </a:solidFill>
                <a:latin typeface="+mj-lt"/>
              </a:rPr>
              <a:t>                                 </a:t>
            </a:r>
            <a:r>
              <a:rPr lang="it-IT" sz="3300" b="1" dirty="0" smtClean="0">
                <a:latin typeface="+mj-lt"/>
              </a:rPr>
              <a:t>e quelli di ordine specifico</a:t>
            </a:r>
            <a:r>
              <a:rPr lang="it-IT" sz="3300" dirty="0" smtClean="0">
                <a:solidFill>
                  <a:srgbClr val="0070C0"/>
                </a:solidFill>
                <a:latin typeface="+mj-lt"/>
              </a:rPr>
              <a:t>  </a:t>
            </a:r>
          </a:p>
          <a:p>
            <a:pPr algn="ctr">
              <a:buNone/>
            </a:pPr>
            <a:r>
              <a:rPr lang="it-IT" dirty="0" smtClean="0">
                <a:solidFill>
                  <a:srgbClr val="0070C0"/>
                </a:solidFill>
                <a:latin typeface="+mj-lt"/>
              </a:rPr>
              <a:t>  </a:t>
            </a: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C.M. 7.10.2008 </a:t>
            </a:r>
            <a:r>
              <a:rPr lang="it-IT" sz="3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</a:t>
            </a:r>
            <a:r>
              <a:rPr lang="it-IT" sz="3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n. 4226/P4</a:t>
            </a:r>
          </a:p>
          <a:p>
            <a:pPr algn="ctr">
              <a:buNone/>
            </a:pPr>
            <a:r>
              <a:rPr lang="it-IT" sz="33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-Uso di farmaci per bambini affetti da deficit di attenzione e iperattività-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 </a:t>
            </a:r>
            <a:r>
              <a:rPr lang="it-IT" dirty="0" err="1" smtClean="0">
                <a:latin typeface="+mj-lt"/>
              </a:rPr>
              <a:t>…il</a:t>
            </a:r>
            <a:r>
              <a:rPr lang="it-IT" dirty="0" smtClean="0">
                <a:latin typeface="+mj-lt"/>
              </a:rPr>
              <a:t> processo di </a:t>
            </a:r>
            <a:r>
              <a:rPr lang="it-IT" b="1" dirty="0" smtClean="0">
                <a:latin typeface="+mj-lt"/>
              </a:rPr>
              <a:t>rilevazione della sindrome ADHD è complesso </a:t>
            </a:r>
            <a:r>
              <a:rPr lang="it-IT" dirty="0" smtClean="0">
                <a:latin typeface="+mj-lt"/>
              </a:rPr>
              <a:t>e </a:t>
            </a:r>
            <a:r>
              <a:rPr lang="it-IT" b="1" dirty="0" smtClean="0">
                <a:latin typeface="+mj-lt"/>
              </a:rPr>
              <a:t>coinvolge</a:t>
            </a:r>
            <a:r>
              <a:rPr lang="it-IT" dirty="0" smtClean="0">
                <a:latin typeface="+mj-lt"/>
              </a:rPr>
              <a:t>, nei rispettivi ruoli, la </a:t>
            </a:r>
            <a:r>
              <a:rPr lang="it-IT" b="1" dirty="0" smtClean="0">
                <a:latin typeface="+mj-lt"/>
              </a:rPr>
              <a:t>famiglia</a:t>
            </a:r>
            <a:r>
              <a:rPr lang="it-IT" dirty="0" smtClean="0">
                <a:latin typeface="+mj-lt"/>
              </a:rPr>
              <a:t>, la </a:t>
            </a:r>
            <a:r>
              <a:rPr lang="it-IT" b="1" dirty="0" smtClean="0">
                <a:latin typeface="+mj-lt"/>
              </a:rPr>
              <a:t>scuola</a:t>
            </a:r>
            <a:r>
              <a:rPr lang="it-IT" dirty="0" smtClean="0">
                <a:latin typeface="+mj-lt"/>
              </a:rPr>
              <a:t> e le </a:t>
            </a:r>
            <a:r>
              <a:rPr lang="it-IT" b="1" dirty="0" smtClean="0">
                <a:latin typeface="+mj-lt"/>
              </a:rPr>
              <a:t>strutture sanitarie </a:t>
            </a:r>
            <a:r>
              <a:rPr lang="it-IT" b="1" dirty="0" err="1" smtClean="0">
                <a:latin typeface="+mj-lt"/>
              </a:rPr>
              <a:t>specializzate</a:t>
            </a:r>
            <a:r>
              <a:rPr lang="it-IT" dirty="0" err="1" smtClean="0">
                <a:latin typeface="+mj-lt"/>
              </a:rPr>
              <a:t>…</a:t>
            </a:r>
            <a:endParaRPr lang="it-IT" dirty="0" smtClean="0">
              <a:latin typeface="+mj-lt"/>
            </a:endParaRP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La diagnosi di ADHD è pertanto tutt’altro che semplice, </a:t>
            </a:r>
            <a:r>
              <a:rPr lang="it-IT" dirty="0" err="1" smtClean="0">
                <a:latin typeface="+mj-lt"/>
              </a:rPr>
              <a:t>…e</a:t>
            </a:r>
            <a:r>
              <a:rPr lang="it-IT" dirty="0" smtClean="0">
                <a:latin typeface="+mj-lt"/>
              </a:rPr>
              <a:t> comunque </a:t>
            </a:r>
            <a:r>
              <a:rPr lang="it-IT" b="1" dirty="0" smtClean="0">
                <a:latin typeface="+mj-lt"/>
              </a:rPr>
              <a:t>non può essere effettuata attraverso le somministrazioni all’interno delle scuole di test o di questionari </a:t>
            </a:r>
            <a:r>
              <a:rPr lang="it-IT" dirty="0" smtClean="0">
                <a:latin typeface="+mj-lt"/>
              </a:rPr>
              <a:t>relativi allo stato psichico ed emozionale degli </a:t>
            </a:r>
            <a:r>
              <a:rPr lang="it-IT" dirty="0" err="1" smtClean="0">
                <a:latin typeface="+mj-lt"/>
              </a:rPr>
              <a:t>alunni…</a:t>
            </a:r>
            <a:endParaRPr lang="it-IT" dirty="0" smtClean="0">
              <a:latin typeface="+mj-lt"/>
            </a:endParaRP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 Gli eventuali interventi debbono avvenire all’interno di strutture sanitarie pubbliche e sotto controllo di operatori sanitari qualificati su precisa richiesta delle famiglie, </a:t>
            </a:r>
            <a:r>
              <a:rPr lang="it-IT" b="1" dirty="0" smtClean="0">
                <a:latin typeface="+mj-lt"/>
              </a:rPr>
              <a:t>spettando all’istituzione scolastica unicamente la segnalazione di comportamenti anomali e disturbanti durante l’orario delle </a:t>
            </a:r>
            <a:r>
              <a:rPr lang="it-IT" b="1" dirty="0" err="1" smtClean="0">
                <a:latin typeface="+mj-lt"/>
              </a:rPr>
              <a:t>lezioni…</a:t>
            </a:r>
            <a:endParaRPr lang="it-IT" b="1" dirty="0" smtClean="0">
              <a:latin typeface="+mj-lt"/>
            </a:endParaRPr>
          </a:p>
          <a:p>
            <a:pPr>
              <a:buNone/>
            </a:pPr>
            <a:endParaRPr lang="it-IT" dirty="0" smtClean="0">
              <a:latin typeface="+mj-lt"/>
            </a:endParaRPr>
          </a:p>
          <a:p>
            <a:pPr>
              <a:buNone/>
            </a:pPr>
            <a:endParaRPr lang="it-IT" dirty="0" smtClean="0">
              <a:latin typeface="+mj-lt"/>
            </a:endParaRPr>
          </a:p>
          <a:p>
            <a:pPr algn="ctr">
              <a:buNone/>
            </a:pPr>
            <a:endParaRPr lang="it-IT" dirty="0">
              <a:latin typeface="+mj-lt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571504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it-IT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C.M.  4 dicembre 2009 </a:t>
            </a:r>
            <a:r>
              <a:rPr lang="it-IT" sz="40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</a:t>
            </a:r>
            <a:r>
              <a:rPr lang="it-IT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.6013 </a:t>
            </a:r>
          </a:p>
          <a:p>
            <a:pPr algn="ctr">
              <a:buNone/>
            </a:pPr>
            <a:r>
              <a:rPr lang="it-IT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-Problematiche collegate alla presenza nelle classi di alunni affetti da sindrome ADHD-  </a:t>
            </a:r>
            <a:r>
              <a:rPr lang="it-IT" sz="40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</a:t>
            </a:r>
          </a:p>
          <a:p>
            <a:pPr algn="just">
              <a:buNone/>
            </a:pPr>
            <a:r>
              <a:rPr lang="it-IT" sz="3100" dirty="0" smtClean="0">
                <a:latin typeface="+mj-lt"/>
              </a:rPr>
              <a:t>     </a:t>
            </a:r>
            <a:r>
              <a:rPr lang="it-IT" sz="3100" dirty="0" err="1" smtClean="0">
                <a:latin typeface="+mj-lt"/>
              </a:rPr>
              <a:t>…Al</a:t>
            </a:r>
            <a:r>
              <a:rPr lang="it-IT" sz="3100" dirty="0" smtClean="0">
                <a:latin typeface="+mj-lt"/>
              </a:rPr>
              <a:t> riguardo si ritiene utile richiamare quanto già precisato nel </a:t>
            </a:r>
            <a:r>
              <a:rPr lang="it-IT" sz="3100" b="1" dirty="0" smtClean="0">
                <a:latin typeface="+mj-lt"/>
              </a:rPr>
              <a:t>protocollo diagnostico e terapeutico </a:t>
            </a:r>
            <a:r>
              <a:rPr lang="it-IT" sz="3100" dirty="0" smtClean="0">
                <a:latin typeface="+mj-lt"/>
              </a:rPr>
              <a:t>della sindrome da iperattività e deficit di attenzione </a:t>
            </a:r>
            <a:r>
              <a:rPr lang="it-IT" sz="3100" b="1" dirty="0" smtClean="0">
                <a:latin typeface="+mj-lt"/>
              </a:rPr>
              <a:t>redatto dall’Istituto Superiore di Sanità </a:t>
            </a:r>
            <a:r>
              <a:rPr lang="it-IT" sz="3100" dirty="0" smtClean="0">
                <a:latin typeface="+mj-lt"/>
              </a:rPr>
              <a:t>allegato alla Determinazione </a:t>
            </a:r>
            <a:r>
              <a:rPr lang="it-IT" sz="3100" dirty="0" err="1" smtClean="0">
                <a:latin typeface="+mj-lt"/>
              </a:rPr>
              <a:t>A.I.C.N.</a:t>
            </a:r>
            <a:r>
              <a:rPr lang="it-IT" sz="3100" dirty="0" smtClean="0">
                <a:latin typeface="+mj-lt"/>
              </a:rPr>
              <a:t> n.876 pubblicata sulla G.U. n.106 del 24.4.2007 con riferimento al punto 5.1.3. </a:t>
            </a:r>
            <a:r>
              <a:rPr lang="it-IT" sz="3100" b="1" dirty="0" smtClean="0">
                <a:latin typeface="+mj-lt"/>
              </a:rPr>
              <a:t>(L’intervento a scuola)</a:t>
            </a:r>
            <a:r>
              <a:rPr lang="it-IT" sz="3100" dirty="0" smtClean="0">
                <a:latin typeface="+mj-lt"/>
              </a:rPr>
              <a:t>. Si sottolinea in particolare che il </a:t>
            </a:r>
            <a:r>
              <a:rPr lang="it-IT" sz="3100" b="1" dirty="0" smtClean="0">
                <a:latin typeface="+mj-lt"/>
              </a:rPr>
              <a:t>coinvolgimento degli insegnanti fa parte integrante ed essenziale di un percorso terapeutico </a:t>
            </a:r>
            <a:r>
              <a:rPr lang="it-IT" sz="3100" dirty="0" smtClean="0">
                <a:latin typeface="+mj-lt"/>
              </a:rPr>
              <a:t>per il trattamento dei casi diagnosticati ADHD. La </a:t>
            </a:r>
            <a:r>
              <a:rPr lang="it-IT" sz="3100" b="1" dirty="0" smtClean="0">
                <a:latin typeface="+mj-lt"/>
              </a:rPr>
              <a:t>procedura di consulenza sistematica </a:t>
            </a:r>
            <a:r>
              <a:rPr lang="it-IT" sz="3100" dirty="0" smtClean="0">
                <a:latin typeface="+mj-lt"/>
              </a:rPr>
              <a:t>con i centri di diagnosi e cure presenti in ogni area regionale ( vedasi sito http://www.iss.it/</a:t>
            </a:r>
            <a:r>
              <a:rPr lang="it-IT" sz="3100" dirty="0" err="1" smtClean="0">
                <a:latin typeface="+mj-lt"/>
              </a:rPr>
              <a:t>adhd</a:t>
            </a:r>
            <a:r>
              <a:rPr lang="it-IT" sz="3100" dirty="0" smtClean="0">
                <a:latin typeface="+mj-lt"/>
              </a:rPr>
              <a:t> e poi cliccare su Centri Regionali di riferimento) prevede </a:t>
            </a:r>
            <a:r>
              <a:rPr lang="it-IT" sz="3100" b="1" dirty="0" smtClean="0">
                <a:latin typeface="+mj-lt"/>
              </a:rPr>
              <a:t>almeno un incontro durante l’anno scolastico</a:t>
            </a:r>
            <a:r>
              <a:rPr lang="it-IT" sz="3100" dirty="0" smtClean="0">
                <a:latin typeface="+mj-lt"/>
              </a:rPr>
              <a:t> al quale sarebbe auspicabile partecipasse l’intero team di insegnanti, per quanto riguarda le scuole elementari e i docenti col maggior numero di ore settimanali, nel caso delle scuole medie inferiori e superiori. </a:t>
            </a:r>
            <a:endParaRPr lang="it-IT" sz="3100" dirty="0">
              <a:latin typeface="+mj-lt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it-IT" dirty="0" smtClean="0"/>
              <a:t>    </a:t>
            </a:r>
            <a:r>
              <a:rPr lang="it-IT" dirty="0" smtClean="0">
                <a:latin typeface="+mj-lt"/>
              </a:rPr>
              <a:t>Tale consulenza è finalizzata al raggiungimento di diversi obiettivi: </a:t>
            </a:r>
          </a:p>
          <a:p>
            <a:pPr marL="514350" indent="-514350" algn="just">
              <a:buAutoNum type="arabicParenR"/>
            </a:pPr>
            <a:r>
              <a:rPr lang="it-IT" b="1" dirty="0" smtClean="0">
                <a:latin typeface="+mj-lt"/>
              </a:rPr>
              <a:t>informare</a:t>
            </a:r>
            <a:r>
              <a:rPr lang="it-IT" dirty="0" smtClean="0">
                <a:latin typeface="+mj-lt"/>
              </a:rPr>
              <a:t> sulle caratteristiche del ADHD e sul trattamento che viene proposto; 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latin typeface="+mj-lt"/>
              </a:rPr>
              <a:t>fornire appositi </a:t>
            </a:r>
            <a:r>
              <a:rPr lang="it-IT" b="1" dirty="0" smtClean="0">
                <a:latin typeface="+mj-lt"/>
              </a:rPr>
              <a:t>strumenti di valutazione </a:t>
            </a:r>
            <a:r>
              <a:rPr lang="it-IT" dirty="0" smtClean="0">
                <a:latin typeface="+mj-lt"/>
              </a:rPr>
              <a:t>per completare i dati diagnostici; (questionari e tabelle di osservazione)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latin typeface="+mj-lt"/>
              </a:rPr>
              <a:t>mettere gli insegnanti nella condizione di potenziare le proprie risorse emotive e </a:t>
            </a:r>
            <a:r>
              <a:rPr lang="it-IT" b="1" dirty="0" smtClean="0">
                <a:latin typeface="+mj-lt"/>
              </a:rPr>
              <a:t>migliorare la relazione con l’alunno</a:t>
            </a:r>
            <a:r>
              <a:rPr lang="it-IT" dirty="0" smtClean="0">
                <a:latin typeface="+mj-lt"/>
              </a:rPr>
              <a:t>; 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latin typeface="+mj-lt"/>
              </a:rPr>
              <a:t>spiegare come </a:t>
            </a:r>
            <a:r>
              <a:rPr lang="it-IT" b="1" dirty="0" smtClean="0">
                <a:latin typeface="+mj-lt"/>
              </a:rPr>
              <a:t>utilizzare specifiche procedure di modificazione del comportamento</a:t>
            </a:r>
            <a:r>
              <a:rPr lang="it-IT" dirty="0" smtClean="0">
                <a:latin typeface="+mj-lt"/>
              </a:rPr>
              <a:t> all’interno della classe;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latin typeface="+mj-lt"/>
              </a:rPr>
              <a:t> informare su come strutturare </a:t>
            </a:r>
            <a:r>
              <a:rPr lang="it-IT" b="1" dirty="0" smtClean="0">
                <a:latin typeface="+mj-lt"/>
              </a:rPr>
              <a:t>l’ambiente classe </a:t>
            </a:r>
            <a:r>
              <a:rPr lang="it-IT" dirty="0" smtClean="0">
                <a:latin typeface="+mj-lt"/>
              </a:rPr>
              <a:t>in base ai bisogni e alle caratteristiche dell’alunno con ADHD; 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latin typeface="+mj-lt"/>
              </a:rPr>
              <a:t>suggerire particolari </a:t>
            </a:r>
            <a:r>
              <a:rPr lang="it-IT" b="1" dirty="0" smtClean="0">
                <a:latin typeface="+mj-lt"/>
              </a:rPr>
              <a:t>strategie didattiche </a:t>
            </a:r>
            <a:r>
              <a:rPr lang="it-IT" dirty="0" smtClean="0">
                <a:latin typeface="+mj-lt"/>
              </a:rPr>
              <a:t>per facilitare l’apprendimento dell’alunno con ADHD; </a:t>
            </a:r>
          </a:p>
          <a:p>
            <a:pPr marL="514350" indent="-514350" algn="just">
              <a:buAutoNum type="arabicParenR"/>
            </a:pPr>
            <a:r>
              <a:rPr lang="it-IT" dirty="0" smtClean="0">
                <a:latin typeface="+mj-lt"/>
              </a:rPr>
              <a:t>spiegare come lavorare, all’interno della classe, per </a:t>
            </a:r>
            <a:r>
              <a:rPr lang="it-IT" b="1" dirty="0" smtClean="0">
                <a:latin typeface="+mj-lt"/>
              </a:rPr>
              <a:t>migliorare la relazione tra il bambino con ADHD e i compagni.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857232"/>
            <a:ext cx="8229600" cy="5467368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dirty="0" smtClean="0"/>
              <a:t>    </a:t>
            </a:r>
            <a:r>
              <a:rPr lang="it-IT" dirty="0" err="1" smtClean="0">
                <a:latin typeface="+mj-lt"/>
              </a:rPr>
              <a:t>…La</a:t>
            </a:r>
            <a:r>
              <a:rPr lang="it-IT" dirty="0" smtClean="0">
                <a:latin typeface="+mj-lt"/>
              </a:rPr>
              <a:t> parte più rilevante della consulenza alla scuola è quella dedicata a </a:t>
            </a:r>
            <a:r>
              <a:rPr lang="it-IT" b="1" dirty="0" smtClean="0">
                <a:latin typeface="+mj-lt"/>
              </a:rPr>
              <a:t>far apprendere all’insegnante alcune tecniche di modificazione del comportamento da applicare con l’alunno con ADHD. </a:t>
            </a:r>
            <a:r>
              <a:rPr lang="it-IT" dirty="0" smtClean="0">
                <a:latin typeface="+mj-lt"/>
              </a:rPr>
              <a:t>L’apprendimento di queste procedure richiede uno stretto contatto con gli operatori del centro che hanno in carico l’alunno.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</a:t>
            </a:r>
            <a:r>
              <a:rPr lang="it-IT" dirty="0" err="1" smtClean="0">
                <a:latin typeface="+mj-lt"/>
              </a:rPr>
              <a:t>…il</a:t>
            </a:r>
            <a:r>
              <a:rPr lang="it-IT" dirty="0" smtClean="0">
                <a:latin typeface="+mj-lt"/>
              </a:rPr>
              <a:t> documento in premessa suggerisce alcuni accorgimenti per aiutare l’alunno con ADHD a migliorare il </a:t>
            </a:r>
            <a:r>
              <a:rPr lang="it-IT" b="1" dirty="0" smtClean="0">
                <a:latin typeface="+mj-lt"/>
              </a:rPr>
              <a:t>rapporto con i compagni</a:t>
            </a:r>
            <a:r>
              <a:rPr lang="it-IT" dirty="0" smtClean="0">
                <a:latin typeface="+mj-lt"/>
              </a:rPr>
              <a:t> e in particolare: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-</a:t>
            </a:r>
            <a:r>
              <a:rPr lang="it-IT" b="1" dirty="0" smtClean="0">
                <a:latin typeface="+mj-lt"/>
              </a:rPr>
              <a:t>rinforzare</a:t>
            </a:r>
            <a:r>
              <a:rPr lang="it-IT" dirty="0" smtClean="0">
                <a:latin typeface="+mj-lt"/>
              </a:rPr>
              <a:t> </a:t>
            </a:r>
            <a:r>
              <a:rPr lang="it-IT" b="1" dirty="0" smtClean="0">
                <a:latin typeface="+mj-lt"/>
              </a:rPr>
              <a:t>gli altri alunni </a:t>
            </a:r>
            <a:r>
              <a:rPr lang="it-IT" dirty="0" smtClean="0">
                <a:latin typeface="+mj-lt"/>
              </a:rPr>
              <a:t>quando includono il bambino con ADHD nelle loro attività;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-programmare attività in cui il bambino con ADHD possa dare il suo </a:t>
            </a:r>
            <a:r>
              <a:rPr lang="it-IT" b="1" dirty="0" smtClean="0">
                <a:latin typeface="+mj-lt"/>
              </a:rPr>
              <a:t>contributo</a:t>
            </a:r>
            <a:r>
              <a:rPr lang="it-IT" dirty="0" smtClean="0">
                <a:latin typeface="+mj-lt"/>
              </a:rPr>
              <a:t>;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-programmare attività nelle quali la riuscita dipende dalla cooperazione tra gli alunni e, quando è possibile, </a:t>
            </a:r>
            <a:r>
              <a:rPr lang="it-IT" b="1" dirty="0" smtClean="0">
                <a:latin typeface="+mj-lt"/>
              </a:rPr>
              <a:t>assegnare al bambino con ADHD incarichi di responsabilità. </a:t>
            </a:r>
            <a:endParaRPr lang="it-IT" b="1" dirty="0">
              <a:latin typeface="+mj-l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it-IT" sz="3200" dirty="0" smtClean="0">
                <a:latin typeface="+mj-lt"/>
              </a:rPr>
              <a:t>    </a:t>
            </a:r>
            <a:r>
              <a:rPr lang="it-IT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C.M. del 15.06.2010 </a:t>
            </a:r>
            <a:r>
              <a:rPr lang="it-IT" sz="3200" dirty="0" err="1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Prot</a:t>
            </a:r>
            <a:r>
              <a:rPr lang="it-IT" sz="32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. N. 4089</a:t>
            </a:r>
          </a:p>
          <a:p>
            <a:pPr algn="ctr">
              <a:buNone/>
            </a:pPr>
            <a:r>
              <a:rPr lang="it-IT" sz="2800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-Disturbo di deficit di attenzione ed iperattività-</a:t>
            </a:r>
          </a:p>
          <a:p>
            <a:pPr>
              <a:buNone/>
            </a:pPr>
            <a:r>
              <a:rPr lang="it-IT" sz="2400" dirty="0" smtClean="0">
                <a:latin typeface="+mj-lt"/>
              </a:rPr>
              <a:t>   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</a:t>
            </a:r>
            <a:r>
              <a:rPr lang="it-IT" dirty="0" smtClean="0">
                <a:latin typeface="+mj-lt"/>
              </a:rPr>
              <a:t>La C. M. propone </a:t>
            </a:r>
            <a:r>
              <a:rPr lang="it-IT" b="1" dirty="0" smtClean="0">
                <a:latin typeface="+mj-lt"/>
              </a:rPr>
              <a:t>indicazioni e accorgimenti didattici volte ad  agevolare il percorso scolastico</a:t>
            </a:r>
            <a:r>
              <a:rPr lang="it-IT" dirty="0" smtClean="0">
                <a:latin typeface="+mj-lt"/>
              </a:rPr>
              <a:t> di detti alunni alla luce del documento sottoscritto con le più rappresentative associazioni che si occupano di ADHD.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    La C. M. </a:t>
            </a:r>
            <a:r>
              <a:rPr lang="it-IT" b="1" dirty="0" smtClean="0">
                <a:latin typeface="+mj-lt"/>
              </a:rPr>
              <a:t>descrive gli alunni con ADHD  e i comportamenti di disattenzione ed irrequietezza motoria </a:t>
            </a:r>
            <a:r>
              <a:rPr lang="it-IT" dirty="0" smtClean="0">
                <a:latin typeface="+mj-lt"/>
              </a:rPr>
              <a:t>che determinano difficoltà 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pervasive</a:t>
            </a:r>
            <a:r>
              <a:rPr lang="it-IT" dirty="0" smtClean="0">
                <a:latin typeface="+mj-lt"/>
              </a:rPr>
              <a:t> e </a:t>
            </a:r>
            <a:r>
              <a:rPr lang="it-IT" b="1" dirty="0" smtClean="0">
                <a:solidFill>
                  <a:srgbClr val="C00000"/>
                </a:solidFill>
                <a:latin typeface="+mj-lt"/>
              </a:rPr>
              <a:t>persistenti</a:t>
            </a:r>
            <a:r>
              <a:rPr lang="it-IT" dirty="0" smtClean="0">
                <a:latin typeface="+mj-lt"/>
              </a:rPr>
              <a:t> nel: </a:t>
            </a:r>
          </a:p>
          <a:p>
            <a:pPr algn="just">
              <a:buNone/>
            </a:pPr>
            <a:r>
              <a:rPr lang="it-IT" sz="2400" dirty="0" smtClean="0">
                <a:latin typeface="+mj-lt"/>
              </a:rPr>
              <a:t>    </a:t>
            </a:r>
            <a:endParaRPr lang="it-IT" sz="2400" dirty="0">
              <a:latin typeface="+mj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3100" dirty="0" smtClean="0">
                <a:latin typeface="+mj-lt"/>
              </a:rPr>
              <a:t>• </a:t>
            </a:r>
            <a:r>
              <a:rPr lang="it-IT" b="1" dirty="0" smtClean="0">
                <a:latin typeface="+mj-lt"/>
              </a:rPr>
              <a:t>selezionare le informazioni </a:t>
            </a:r>
            <a:r>
              <a:rPr lang="it-IT" dirty="0" smtClean="0">
                <a:latin typeface="+mj-lt"/>
              </a:rPr>
              <a:t>necessarie per eseguire il compito e </a:t>
            </a:r>
            <a:r>
              <a:rPr lang="it-IT" b="1" dirty="0" smtClean="0">
                <a:latin typeface="+mj-lt"/>
              </a:rPr>
              <a:t>mantenere l’attenzione</a:t>
            </a:r>
            <a:r>
              <a:rPr lang="it-IT" dirty="0" smtClean="0">
                <a:latin typeface="+mj-lt"/>
              </a:rPr>
              <a:t> per il tempo utile a </a:t>
            </a:r>
            <a:r>
              <a:rPr lang="it-IT" b="1" dirty="0" smtClean="0">
                <a:latin typeface="+mj-lt"/>
              </a:rPr>
              <a:t>completare la consegna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• </a:t>
            </a:r>
            <a:r>
              <a:rPr lang="it-IT" b="1" dirty="0" smtClean="0">
                <a:latin typeface="+mj-lt"/>
              </a:rPr>
              <a:t>resistere ad elementi </a:t>
            </a:r>
            <a:r>
              <a:rPr lang="it-IT" b="1" dirty="0" err="1" smtClean="0">
                <a:latin typeface="+mj-lt"/>
              </a:rPr>
              <a:t>distraenti</a:t>
            </a:r>
            <a:r>
              <a:rPr lang="it-IT" b="1" dirty="0" smtClean="0">
                <a:latin typeface="+mj-lt"/>
              </a:rPr>
              <a:t> </a:t>
            </a:r>
            <a:r>
              <a:rPr lang="it-IT" dirty="0" smtClean="0">
                <a:latin typeface="+mj-lt"/>
              </a:rPr>
              <a:t>presenti nell'ambiente o a pensieri divaganti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• </a:t>
            </a:r>
            <a:r>
              <a:rPr lang="it-IT" b="1" dirty="0" smtClean="0">
                <a:latin typeface="+mj-lt"/>
              </a:rPr>
              <a:t>seguire le istruzioni e rispettare le regole  </a:t>
            </a:r>
            <a:r>
              <a:rPr lang="it-IT" dirty="0" smtClean="0">
                <a:latin typeface="+mj-lt"/>
              </a:rPr>
              <a:t>(non a causa di comportamento oppositivo o di incapacità di comprensione)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• </a:t>
            </a:r>
            <a:r>
              <a:rPr lang="it-IT" b="1" dirty="0" smtClean="0">
                <a:latin typeface="+mj-lt"/>
              </a:rPr>
              <a:t>utilizzare i processi esecutivi di individuazione, pianificazione e controllo di sequenze </a:t>
            </a:r>
            <a:r>
              <a:rPr lang="it-IT" dirty="0" smtClean="0">
                <a:latin typeface="+mj-lt"/>
              </a:rPr>
              <a:t>di azioni complesse, necessarie all'esecuzione di compiti e problemi 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it-IT" sz="2800" dirty="0" smtClean="0"/>
              <a:t>•  </a:t>
            </a:r>
            <a:r>
              <a:rPr lang="it-IT" b="1" dirty="0" smtClean="0">
                <a:latin typeface="+mj-lt"/>
              </a:rPr>
              <a:t>regolare il comportamento </a:t>
            </a:r>
            <a:r>
              <a:rPr lang="it-IT" dirty="0" smtClean="0">
                <a:latin typeface="+mj-lt"/>
              </a:rPr>
              <a:t>che si caratterizza quindi per </a:t>
            </a:r>
            <a:r>
              <a:rPr lang="it-IT" b="1" dirty="0" smtClean="0">
                <a:latin typeface="+mj-lt"/>
              </a:rPr>
              <a:t>una eccessiva irrequietezza motoria </a:t>
            </a:r>
            <a:r>
              <a:rPr lang="it-IT" dirty="0" smtClean="0">
                <a:latin typeface="+mj-lt"/>
              </a:rPr>
              <a:t>e si esprime principalmente in </a:t>
            </a:r>
            <a:r>
              <a:rPr lang="it-IT" b="1" dirty="0" smtClean="0">
                <a:latin typeface="+mj-lt"/>
              </a:rPr>
              <a:t>movimenti non finalizzati</a:t>
            </a:r>
            <a:r>
              <a:rPr lang="it-IT" dirty="0" smtClean="0">
                <a:latin typeface="+mj-lt"/>
              </a:rPr>
              <a:t>, nel frequente </a:t>
            </a:r>
            <a:r>
              <a:rPr lang="it-IT" b="1" dirty="0" smtClean="0">
                <a:latin typeface="+mj-lt"/>
              </a:rPr>
              <a:t>abbandono della posizione seduta </a:t>
            </a:r>
            <a:r>
              <a:rPr lang="it-IT" dirty="0" smtClean="0">
                <a:latin typeface="+mj-lt"/>
              </a:rPr>
              <a:t>e nel rapido </a:t>
            </a:r>
            <a:r>
              <a:rPr lang="it-IT" b="1" dirty="0" smtClean="0">
                <a:latin typeface="+mj-lt"/>
              </a:rPr>
              <a:t>passaggio da un'attività all'altra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•  </a:t>
            </a:r>
            <a:r>
              <a:rPr lang="it-IT" b="1" dirty="0" smtClean="0">
                <a:latin typeface="+mj-lt"/>
              </a:rPr>
              <a:t>controllare, inibire </a:t>
            </a:r>
            <a:r>
              <a:rPr lang="it-IT" dirty="0" smtClean="0">
                <a:latin typeface="+mj-lt"/>
              </a:rPr>
              <a:t>e differire </a:t>
            </a:r>
            <a:r>
              <a:rPr lang="it-IT" b="1" dirty="0" smtClean="0">
                <a:latin typeface="+mj-lt"/>
              </a:rPr>
              <a:t>risposte o comportamenti </a:t>
            </a:r>
            <a:r>
              <a:rPr lang="it-IT" dirty="0" smtClean="0">
                <a:latin typeface="+mj-lt"/>
              </a:rPr>
              <a:t>che in un dato momento risultano </a:t>
            </a:r>
            <a:r>
              <a:rPr lang="it-IT" b="1" dirty="0" smtClean="0">
                <a:latin typeface="+mj-lt"/>
              </a:rPr>
              <a:t>inappropriati</a:t>
            </a:r>
            <a:r>
              <a:rPr lang="it-IT" dirty="0" smtClean="0">
                <a:latin typeface="+mj-lt"/>
              </a:rPr>
              <a:t>: aspettare il proprio turno nel gioco o nella conversazione </a:t>
            </a:r>
          </a:p>
          <a:p>
            <a:pPr algn="just">
              <a:buNone/>
            </a:pPr>
            <a:r>
              <a:rPr lang="it-IT" dirty="0" smtClean="0">
                <a:latin typeface="+mj-lt"/>
              </a:rPr>
              <a:t>• </a:t>
            </a:r>
            <a:r>
              <a:rPr lang="it-IT" b="1" dirty="0" smtClean="0">
                <a:latin typeface="+mj-lt"/>
              </a:rPr>
              <a:t>applicare</a:t>
            </a:r>
            <a:r>
              <a:rPr lang="it-IT" dirty="0" smtClean="0">
                <a:latin typeface="+mj-lt"/>
              </a:rPr>
              <a:t> in modo efficiente </a:t>
            </a:r>
            <a:r>
              <a:rPr lang="it-IT" b="1" dirty="0" smtClean="0">
                <a:latin typeface="+mj-lt"/>
              </a:rPr>
              <a:t>strategie di studio </a:t>
            </a:r>
            <a:r>
              <a:rPr lang="it-IT" dirty="0" smtClean="0">
                <a:latin typeface="+mj-lt"/>
              </a:rPr>
              <a:t>che consentano di </a:t>
            </a:r>
            <a:r>
              <a:rPr lang="it-IT" b="1" dirty="0" smtClean="0">
                <a:latin typeface="+mj-lt"/>
              </a:rPr>
              <a:t>memorizzare</a:t>
            </a:r>
            <a:r>
              <a:rPr lang="it-IT" dirty="0" smtClean="0">
                <a:latin typeface="+mj-lt"/>
              </a:rPr>
              <a:t> le informazioni a lungo termine.</a:t>
            </a: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Tecnologia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637</TotalTime>
  <Words>2455</Words>
  <Application>Microsoft Office PowerPoint</Application>
  <PresentationFormat>Presentazione su schermo (4:3)</PresentationFormat>
  <Paragraphs>137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28</vt:i4>
      </vt:variant>
    </vt:vector>
  </HeadingPairs>
  <TitlesOfParts>
    <vt:vector size="29" baseType="lpstr">
      <vt:lpstr>Equinozio</vt:lpstr>
      <vt:lpstr>            Convegno Interprovinciale  “Disturbi dell’attenzione ed iperattività in età scolare: dalla valutazione medica alle strategie inclusive”  Istituto Comprensivo Statale “Don Milani-Sala” Catanzaro </vt:lpstr>
      <vt:lpstr>La normativa del MIUR  per alunni con ADHD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  <vt:lpstr>Diapositiva 14</vt:lpstr>
      <vt:lpstr>Diapositiva 15</vt:lpstr>
      <vt:lpstr>Diapositiva 16</vt:lpstr>
      <vt:lpstr> e per quanto attiene la valutazione</vt:lpstr>
      <vt:lpstr>Diapositiva 18</vt:lpstr>
      <vt:lpstr>Diapositiva 19</vt:lpstr>
      <vt:lpstr>Diapositiva 20</vt:lpstr>
      <vt:lpstr>Diapositiva 21</vt:lpstr>
      <vt:lpstr>Diapositiva 22</vt:lpstr>
      <vt:lpstr>Diapositiva 23</vt:lpstr>
      <vt:lpstr>Diapositiva 24</vt:lpstr>
      <vt:lpstr>Diapositiva 25</vt:lpstr>
      <vt:lpstr>Diapositiva 26</vt:lpstr>
      <vt:lpstr>Diapositiva 27</vt:lpstr>
      <vt:lpstr>Diapositiva 28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Seminario di formazione “ADHD” Istituto… Catanzaro 12 maggio 2016</dc:title>
  <dc:creator>Annalucia</dc:creator>
  <cp:lastModifiedBy>Annalucia</cp:lastModifiedBy>
  <cp:revision>61</cp:revision>
  <dcterms:created xsi:type="dcterms:W3CDTF">2016-05-01T14:48:18Z</dcterms:created>
  <dcterms:modified xsi:type="dcterms:W3CDTF">2016-05-11T17:54:40Z</dcterms:modified>
</cp:coreProperties>
</file>